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30"/>
  </p:handoutMasterIdLst>
  <p:sldIdLst>
    <p:sldId id="256" r:id="rId3"/>
    <p:sldId id="259" r:id="rId4"/>
    <p:sldId id="287" r:id="rId6"/>
    <p:sldId id="391" r:id="rId7"/>
    <p:sldId id="418" r:id="rId8"/>
    <p:sldId id="419" r:id="rId9"/>
    <p:sldId id="288" r:id="rId10"/>
    <p:sldId id="348" r:id="rId11"/>
    <p:sldId id="370" r:id="rId12"/>
    <p:sldId id="257" r:id="rId13"/>
    <p:sldId id="289" r:id="rId14"/>
    <p:sldId id="290" r:id="rId15"/>
    <p:sldId id="258" r:id="rId16"/>
    <p:sldId id="334" r:id="rId17"/>
    <p:sldId id="335" r:id="rId18"/>
    <p:sldId id="336" r:id="rId19"/>
    <p:sldId id="337" r:id="rId20"/>
    <p:sldId id="338" r:id="rId21"/>
    <p:sldId id="339" r:id="rId22"/>
    <p:sldId id="341" r:id="rId23"/>
    <p:sldId id="340" r:id="rId24"/>
    <p:sldId id="342" r:id="rId25"/>
    <p:sldId id="343" r:id="rId26"/>
    <p:sldId id="344" r:id="rId27"/>
    <p:sldId id="296" r:id="rId28"/>
    <p:sldId id="260" r:id="rId29"/>
  </p:sldIdLst>
  <p:sldSz cx="9144000" cy="6858000" type="screen4x3"/>
  <p:notesSz cx="6858000" cy="9144000"/>
  <p:embeddedFontLst>
    <p:embeddedFont>
      <p:font typeface="黑体" panose="02010609060101010101" charset="-122"/>
      <p:regular r:id="rId34"/>
    </p:embeddedFont>
    <p:embeddedFont>
      <p:font typeface="微软雅黑" panose="020B0503020204020204" pitchFamily="34" charset="-122"/>
      <p:regular r:id="rId35"/>
    </p:embeddedFont>
    <p:embeddedFont>
      <p:font typeface="方正公文小标宋" panose="02000500000000000000" charset="-122"/>
      <p:regular r:id="rId36"/>
    </p:embeddedFont>
    <p:embeddedFont>
      <p:font typeface="方正仿宋_GB2312" panose="02000000000000000000" charset="-122"/>
      <p:regular r:id="rId37"/>
    </p:embeddedFont>
    <p:embeddedFont>
      <p:font typeface="仿宋" panose="02010609060101010101" charset="-122"/>
      <p:regular r:id="rId38"/>
    </p:embeddedFont>
    <p:embeddedFont>
      <p:font typeface="楷体" panose="02010609060101010101" pitchFamily="49" charset="-122"/>
      <p:regular r:id="rId39"/>
    </p:embeddedFont>
    <p:embeddedFont>
      <p:font typeface="方正楷体_GB2312" panose="02000000000000000000" charset="-122"/>
      <p:regular r:id="rId40"/>
    </p:embeddedFont>
    <p:embeddedFont>
      <p:font typeface="新宋体" panose="02010609030101010101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等线" panose="02010600030101010101" charset="-122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8" userDrawn="1">
          <p15:clr>
            <a:srgbClr val="A4A3A4"/>
          </p15:clr>
        </p15:guide>
        <p15:guide id="3" orient="horz" pos="306" userDrawn="1">
          <p15:clr>
            <a:srgbClr val="A4A3A4"/>
          </p15:clr>
        </p15:guide>
        <p15:guide id="4" orient="horz" pos="659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2970" userDrawn="1">
          <p15:clr>
            <a:srgbClr val="A4A3A4"/>
          </p15:clr>
        </p15:guide>
        <p15:guide id="7" pos="5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A2123"/>
    <a:srgbClr val="DD555F"/>
    <a:srgbClr val="E78990"/>
    <a:srgbClr val="F9E1E3"/>
    <a:srgbClr val="BC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4EE2626-E969-4938-9520-2D4051C65C41}" styleName="{8a53c94b-1209-4b4b-8461-7add0a5cce5f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FFFFFF"/>
              </a:solidFill>
            </a:ln>
          </a:left>
          <a:right>
            <a:ln w="1270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E5E5E5"/>
          </a:solidFill>
        </a:fill>
      </a:tcStyle>
    </a:wholeTbl>
    <a:la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lastRow>
    <a:firstRow>
      <a:tcTxStyle>
        <a:fontRef idx="none">
          <a:prstClr val="black"/>
        </a:fontRef>
      </a:tcTxStyle>
      <a:tcStyle>
        <a:tcBdr/>
        <a:fill>
          <a:solidFill>
            <a:srgbClr val="B6B6B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804" y="786"/>
      </p:cViewPr>
      <p:guideLst>
        <p:guide orient="horz" pos="2159"/>
        <p:guide pos="378"/>
        <p:guide orient="horz" pos="306"/>
        <p:guide orient="horz" pos="659"/>
        <p:guide orient="horz" pos="3952"/>
        <p:guide pos="2970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7" Type="http://schemas.openxmlformats.org/officeDocument/2006/relationships/tags" Target="tags/tag119.xml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506CDA00-B0EA-476B-A545-68EAEB653A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3D8823B5-78CD-4D92-8C74-5BEF457B81C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81E3294C-C91E-4AC5-ACFE-9C07F8C068B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696FDAF-A840-4011-81AC-82F1DC8138A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image" Target="../media/image4.png"/><Relationship Id="rId3" Type="http://schemas.openxmlformats.org/officeDocument/2006/relationships/tags" Target="../tags/tag15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tags" Target="../tags/tag18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tags" Target="../tags/tag20.xml"/><Relationship Id="rId5" Type="http://schemas.openxmlformats.org/officeDocument/2006/relationships/image" Target="../media/image16.png"/><Relationship Id="rId4" Type="http://schemas.openxmlformats.org/officeDocument/2006/relationships/tags" Target="../tags/tag19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tags" Target="../tags/tag22.xml"/><Relationship Id="rId3" Type="http://schemas.microsoft.com/office/2007/relationships/hdphoto" Target="../media/image2.wdp"/><Relationship Id="rId21" Type="http://schemas.openxmlformats.org/officeDocument/2006/relationships/notesSlide" Target="../notesSlides/notesSlide10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image" Target="../media/image6.png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image" Target="../media/image19.jpeg"/><Relationship Id="rId5" Type="http://schemas.openxmlformats.org/officeDocument/2006/relationships/tags" Target="../tags/tag44.xml"/><Relationship Id="rId4" Type="http://schemas.openxmlformats.org/officeDocument/2006/relationships/image" Target="../media/image18.jpeg"/><Relationship Id="rId3" Type="http://schemas.openxmlformats.org/officeDocument/2006/relationships/tags" Target="../tags/tag43.xml"/><Relationship Id="rId29" Type="http://schemas.openxmlformats.org/officeDocument/2006/relationships/notesSlide" Target="../notesSlides/notesSlide12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64.xml"/><Relationship Id="rId26" Type="http://schemas.openxmlformats.org/officeDocument/2006/relationships/tags" Target="../tags/tag63.xml"/><Relationship Id="rId25" Type="http://schemas.openxmlformats.org/officeDocument/2006/relationships/tags" Target="../tags/tag62.xml"/><Relationship Id="rId24" Type="http://schemas.openxmlformats.org/officeDocument/2006/relationships/tags" Target="../tags/tag61.xml"/><Relationship Id="rId23" Type="http://schemas.openxmlformats.org/officeDocument/2006/relationships/tags" Target="../tags/tag60.xml"/><Relationship Id="rId22" Type="http://schemas.openxmlformats.org/officeDocument/2006/relationships/tags" Target="../tags/tag59.xml"/><Relationship Id="rId21" Type="http://schemas.openxmlformats.org/officeDocument/2006/relationships/image" Target="../media/image20.jpeg"/><Relationship Id="rId20" Type="http://schemas.openxmlformats.org/officeDocument/2006/relationships/tags" Target="../tags/tag58.xml"/><Relationship Id="rId2" Type="http://schemas.openxmlformats.org/officeDocument/2006/relationships/tags" Target="../tags/tag42.xml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21.jpeg"/><Relationship Id="rId2" Type="http://schemas.openxmlformats.org/officeDocument/2006/relationships/tags" Target="../tags/tag65.xml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20.jpe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image" Target="../media/image4.png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image" Target="../media/image23.jpeg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24.jpe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7" Type="http://schemas.openxmlformats.org/officeDocument/2006/relationships/notesSlide" Target="../notesSlides/notesSlide16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image" Target="../media/image25.jpeg"/><Relationship Id="rId10" Type="http://schemas.openxmlformats.org/officeDocument/2006/relationships/tags" Target="../tags/tag93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image" Target="../media/image4.png"/><Relationship Id="rId3" Type="http://schemas.openxmlformats.org/officeDocument/2006/relationships/tags" Target="../tags/tag98.xml"/><Relationship Id="rId2" Type="http://schemas.microsoft.com/office/2007/relationships/hdphoto" Target="../media/image2.wdp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tags" Target="../tags/tag103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image" Target="../media/image4.png"/><Relationship Id="rId3" Type="http://schemas.openxmlformats.org/officeDocument/2006/relationships/tags" Target="../tags/tag104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image" Target="../media/image4.png"/><Relationship Id="rId3" Type="http://schemas.openxmlformats.org/officeDocument/2006/relationships/tags" Target="../tags/tag108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4.png"/><Relationship Id="rId3" Type="http://schemas.openxmlformats.org/officeDocument/2006/relationships/tags" Target="../tags/tag11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../media/image4.png"/><Relationship Id="rId3" Type="http://schemas.openxmlformats.org/officeDocument/2006/relationships/tags" Target="../tags/tag115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18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image" Target="../media/image7.jpeg"/><Relationship Id="rId7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tags" Target="../tags/tag11.xml"/><Relationship Id="rId7" Type="http://schemas.openxmlformats.org/officeDocument/2006/relationships/image" Target="../media/image10.jpeg"/><Relationship Id="rId6" Type="http://schemas.openxmlformats.org/officeDocument/2006/relationships/tags" Target="../tags/tag10.xml"/><Relationship Id="rId5" Type="http://schemas.openxmlformats.org/officeDocument/2006/relationships/image" Target="../media/image7.jpeg"/><Relationship Id="rId4" Type="http://schemas.openxmlformats.org/officeDocument/2006/relationships/tags" Target="../tags/tag9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4.jpeg"/><Relationship Id="rId14" Type="http://schemas.openxmlformats.org/officeDocument/2006/relationships/tags" Target="../tags/tag14.xml"/><Relationship Id="rId13" Type="http://schemas.openxmlformats.org/officeDocument/2006/relationships/image" Target="../media/image13.jpeg"/><Relationship Id="rId12" Type="http://schemas.openxmlformats.org/officeDocument/2006/relationships/tags" Target="../tags/tag13.xml"/><Relationship Id="rId11" Type="http://schemas.openxmlformats.org/officeDocument/2006/relationships/image" Target="../media/image12.jpeg"/><Relationship Id="rId10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8000"/>
          </a:xfrm>
          <a:prstGeom prst="rect">
            <a:avLst/>
          </a:prstGeom>
        </p:spPr>
      </p:pic>
      <p:sp>
        <p:nvSpPr>
          <p:cNvPr id="5" name="文本框 4" descr="7b0a20202020227461726765744964223a202270726f636573734f6e6c696e65576f7264417274220a7d0a"/>
          <p:cNvSpPr txBox="1"/>
          <p:nvPr/>
        </p:nvSpPr>
        <p:spPr>
          <a:xfrm>
            <a:off x="878840" y="2460625"/>
            <a:ext cx="6602095" cy="1819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全国大学外语等级考试</a:t>
            </a:r>
            <a:b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监考培训</a:t>
            </a:r>
            <a:endParaRPr lang="zh-CN" altLang="en-US" sz="4500" b="1" spc="12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48005" y="4996180"/>
            <a:ext cx="7920355" cy="1252855"/>
          </a:xfrm>
        </p:spPr>
        <p:txBody>
          <a:bodyPr>
            <a:normAutofit lnSpcReduction="10000"/>
          </a:bodyPr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湖州师范学院   教务处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939ca79d1a1b1ed405677297328b71cd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79705"/>
            <a:ext cx="2987040" cy="245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r="8790" b="152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5841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3043555" y="716915"/>
            <a:ext cx="2727960" cy="1143000"/>
          </a:xfrm>
        </p:spPr>
        <p:txBody>
          <a:bodyPr/>
          <a:p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材料袋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3420" y="1624330"/>
            <a:ext cx="7757160" cy="4857750"/>
          </a:xfrm>
        </p:spPr>
        <p:txBody>
          <a:bodyPr>
            <a:normAutofit lnSpcReduction="20000"/>
          </a:bodyPr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中途离场知情书（如需要联系楼层考务）</a:t>
            </a:r>
            <a:endParaRPr lang="en-US" altLang="zh-CN" sz="24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缺考违纪记录单</a:t>
            </a:r>
            <a:r>
              <a:rPr lang="zh-CN" altLang="en-US" sz="24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板书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监考操作规程单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考生签到表（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用于考生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签到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考生照片表（仅用于核对考生身份）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桌贴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监考证（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张） 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笔袋（水笔、自动铅笔、水笔芯、铅笔芯、橡皮）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拿到材料袋后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麻烦监考老师先检查袋内材料是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否齐全，如有遗漏立刻联系考务人员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5620" y="1264920"/>
            <a:ext cx="5602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考生签到表（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需要签名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18895" y="1725295"/>
            <a:ext cx="6076950" cy="451485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5910580" y="2712085"/>
            <a:ext cx="1485265" cy="71691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395845" y="2886075"/>
            <a:ext cx="149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考生签到处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考生照片表（带照片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不需要签名</a:t>
            </a:r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90270" y="1586230"/>
            <a:ext cx="6664325" cy="470281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971550" y="2075180"/>
            <a:ext cx="1415415" cy="135382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842895" y="3428365"/>
            <a:ext cx="4436745" cy="25908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942965" y="4211320"/>
            <a:ext cx="1214120" cy="124904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030595" y="1709420"/>
            <a:ext cx="1939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准考证照片与表上一致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5745" y="1531558"/>
            <a:ext cx="3244850" cy="4214557"/>
            <a:chOff x="1065" y="2899"/>
            <a:chExt cx="16350" cy="6067"/>
          </a:xfrm>
        </p:grpSpPr>
        <p:sp>
          <p:nvSpPr>
            <p:cNvPr id="5" name="五边形 20"/>
            <p:cNvSpPr/>
            <p:nvPr>
              <p:custDataLst>
                <p:tags r:id="rId6"/>
              </p:custDataLst>
            </p:nvPr>
          </p:nvSpPr>
          <p:spPr>
            <a:xfrm>
              <a:off x="6527" y="5662"/>
              <a:ext cx="10194" cy="89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 </a:t>
              </a:r>
              <a:r>
                <a:rPr lang="zh-CN" altLang="en-US" sz="2000" b="1" kern="0" dirty="0">
                  <a:solidFill>
                    <a:srgbClr val="F8F8F8"/>
                  </a:solidFill>
                  <a:latin typeface="FZHei-B01S"/>
                  <a:cs typeface="+mn-ea"/>
                  <a:sym typeface="+mn-lt"/>
                </a:rPr>
                <a:t>金属探测仪</a:t>
              </a:r>
              <a:endParaRPr lang="zh-CN" altLang="en-US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9" name="五边形 21"/>
            <p:cNvSpPr/>
            <p:nvPr>
              <p:custDataLst>
                <p:tags r:id="rId7"/>
              </p:custDataLst>
            </p:nvPr>
          </p:nvSpPr>
          <p:spPr>
            <a:xfrm>
              <a:off x="7221" y="2899"/>
              <a:ext cx="10194" cy="89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检查证件</a:t>
              </a:r>
              <a:endParaRPr lang="zh-CN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6" name="五边形 22"/>
            <p:cNvSpPr/>
            <p:nvPr>
              <p:custDataLst>
                <p:tags r:id="rId8"/>
              </p:custDataLst>
            </p:nvPr>
          </p:nvSpPr>
          <p:spPr>
            <a:xfrm>
              <a:off x="7202" y="8073"/>
              <a:ext cx="10213" cy="893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 </a:t>
              </a:r>
              <a:r>
                <a:rPr lang="zh-CN" altLang="en-US" sz="2000" b="1" kern="0" dirty="0">
                  <a:solidFill>
                    <a:srgbClr val="F8F8F8"/>
                  </a:solidFill>
                  <a:latin typeface="FZHei-B01S"/>
                  <a:cs typeface="+mn-ea"/>
                  <a:sym typeface="+mn-lt"/>
                </a:rPr>
                <a:t>物品放置</a:t>
              </a:r>
              <a:endParaRPr lang="zh-CN" altLang="en-US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8" name="燕尾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821" y="4597"/>
              <a:ext cx="2359" cy="2953"/>
            </a:xfrm>
            <a:prstGeom prst="chevron">
              <a:avLst>
                <a:gd name="adj" fmla="val 36761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9pPr>
            </a:lstStyle>
            <a:p>
              <a:pPr defTabSz="1219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FZHei-B01S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燕尾形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065" y="5020"/>
              <a:ext cx="1360" cy="2107"/>
            </a:xfrm>
            <a:prstGeom prst="chevron">
              <a:avLst>
                <a:gd name="adj" fmla="val 54222"/>
              </a:avLst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9pPr>
            </a:lstStyle>
            <a:p>
              <a:pPr defTabSz="1219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FZHei-B01S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1" name="直接箭头连接符 20"/>
            <p:cNvCxnSpPr>
              <a:cxnSpLocks noChangeShapeType="1"/>
              <a:stCxn id="18" idx="3"/>
              <a:endCxn id="5" idx="1"/>
            </p:cNvCxnSpPr>
            <p:nvPr>
              <p:custDataLst>
                <p:tags r:id="rId11"/>
              </p:custDataLst>
            </p:nvPr>
          </p:nvCxnSpPr>
          <p:spPr bwMode="auto">
            <a:xfrm>
              <a:off x="4177" y="6073"/>
              <a:ext cx="2349" cy="38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  <p:cxnSp>
          <p:nvCxnSpPr>
            <p:cNvPr id="22" name="直接箭头连接符 21"/>
            <p:cNvCxnSpPr>
              <a:cxnSpLocks noChangeShapeType="1"/>
              <a:stCxn id="18" idx="3"/>
              <a:endCxn id="9" idx="1"/>
            </p:cNvCxnSpPr>
            <p:nvPr>
              <p:custDataLst>
                <p:tags r:id="rId12"/>
              </p:custDataLst>
            </p:nvPr>
          </p:nvCxnSpPr>
          <p:spPr bwMode="auto">
            <a:xfrm flipV="1">
              <a:off x="4177" y="3348"/>
              <a:ext cx="3043" cy="2725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  <p:cxnSp>
          <p:nvCxnSpPr>
            <p:cNvPr id="23" name="直接箭头连接符 22"/>
            <p:cNvCxnSpPr>
              <a:cxnSpLocks noChangeShapeType="1"/>
              <a:stCxn id="18" idx="3"/>
              <a:endCxn id="16" idx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4177" y="6074"/>
              <a:ext cx="3024" cy="2446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</p:grp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14"/>
            </p:custDataLst>
          </p:nvPr>
        </p:nvSpPr>
        <p:spPr>
          <a:xfrm>
            <a:off x="3747135" y="436245"/>
            <a:ext cx="1151255" cy="6819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证件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89960" y="5125720"/>
            <a:ext cx="3841750" cy="6521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与考试无关物品放置考场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门外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监考老师个人物品放考务室</a:t>
            </a:r>
            <a:endParaRPr lang="zh-CN" altLang="en-US" sz="1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49015" y="3143885"/>
            <a:ext cx="4457065" cy="1618615"/>
            <a:chOff x="5995" y="2204"/>
            <a:chExt cx="7019" cy="2549"/>
          </a:xfrm>
        </p:grpSpPr>
        <p:pic>
          <p:nvPicPr>
            <p:cNvPr id="44035" name="Picture 4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995" y="2204"/>
              <a:ext cx="2405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8652" y="2567"/>
              <a:ext cx="380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手机、智能手表、智能手环等电子产品</a:t>
              </a:r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709" y="3834"/>
              <a:ext cx="4305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FontTx/>
                <a:buNone/>
              </a:pPr>
              <a:r>
                <a:rPr lang="zh-CN" altLang="en-US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眼镜（眼镜盒）、文具盒、新型电子产品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856865" y="1253490"/>
            <a:ext cx="5487035" cy="1855470"/>
            <a:chOff x="4578" y="5257"/>
            <a:chExt cx="8641" cy="2922"/>
          </a:xfrm>
        </p:grpSpPr>
        <p:sp>
          <p:nvSpPr>
            <p:cNvPr id="12" name="文本框 11"/>
            <p:cNvSpPr txBox="1"/>
            <p:nvPr/>
          </p:nvSpPr>
          <p:spPr>
            <a:xfrm>
              <a:off x="5791" y="5257"/>
              <a:ext cx="606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准考证</a:t>
              </a:r>
              <a:r>
                <a:rPr lang="en-US" altLang="zh-CN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+      </a:t>
              </a:r>
              <a:r>
                <a:rPr lang="zh-CN" altLang="en-US" sz="2000" b="1" u="sng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身份证</a:t>
              </a:r>
              <a:endParaRPr lang="zh-CN" altLang="en-US" sz="20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H="1">
              <a:off x="10127" y="5793"/>
              <a:ext cx="14" cy="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8077" y="6199"/>
              <a:ext cx="514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带钢印且照片清晰的</a:t>
              </a:r>
              <a:r>
                <a:rPr lang="zh-CN" altLang="en-US" u="sng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学生证</a:t>
              </a:r>
              <a:endPara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带印章的</a:t>
              </a:r>
              <a:r>
                <a:rPr lang="zh-CN" altLang="en-US" u="sng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学籍证明</a:t>
              </a:r>
              <a:endPara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b="1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饭卡不能作为有效证件</a:t>
              </a:r>
              <a:endParaRPr lang="zh-CN" altLang="en-US" b="1"/>
            </a:p>
          </p:txBody>
        </p:sp>
        <p:cxnSp>
          <p:nvCxnSpPr>
            <p:cNvPr id="6" name="直接箭头连接符 5"/>
            <p:cNvCxnSpPr/>
            <p:nvPr>
              <p:custDataLst>
                <p:tags r:id="rId17"/>
              </p:custDataLst>
            </p:nvPr>
          </p:nvCxnSpPr>
          <p:spPr>
            <a:xfrm flipH="1">
              <a:off x="6445" y="5885"/>
              <a:ext cx="14" cy="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>
              <p:custDataLst>
                <p:tags r:id="rId18"/>
              </p:custDataLst>
            </p:nvPr>
          </p:nvSpPr>
          <p:spPr>
            <a:xfrm>
              <a:off x="4578" y="6291"/>
              <a:ext cx="3747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考生照片表</a:t>
              </a:r>
              <a:endPara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b="1" u="sng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照片核对</a:t>
              </a:r>
              <a:endParaRPr lang="zh-CN" altLang="en-US" b="1" u="sng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照片表</a:t>
              </a:r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上照片</a:t>
              </a:r>
              <a:endParaRPr lang="zh-CN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与</a:t>
              </a:r>
              <a:r>
                <a:rPr lang="zh-CN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准考证</a:t>
              </a:r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上照片一</a:t>
              </a:r>
              <a:r>
                <a:rPr lang="zh-CN" altLang="en-US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样</a:t>
              </a:r>
              <a:endParaRPr lang="zh-CN" altLang="en-US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11" name="文本框 10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19"/>
            </p:custDataLst>
          </p:nvPr>
        </p:nvSpPr>
        <p:spPr>
          <a:xfrm>
            <a:off x="5508625" y="436245"/>
            <a:ext cx="1597660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物品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5075" y="5741670"/>
            <a:ext cx="5328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手机、智能手表、智能手环等电子产品不得带到座位上，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9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点（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15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点）后发现按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作弊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5605" y="1046480"/>
            <a:ext cx="2786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1"/>
              <a:t>组织考生入场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8255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04648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8129" name="Rectangle 2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82550" y="1947545"/>
            <a:ext cx="7705090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en-US" altLang="zh-CN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1.</a:t>
            </a:r>
            <a:r>
              <a:rPr lang="zh-CN" altLang="en-US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填写考试材料相关的信息</a:t>
            </a:r>
            <a:endParaRPr lang="zh-CN" altLang="en-US" sz="3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3790315" y="122301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填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涂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4670" y="286321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答题卡袋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试卷袋封面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150620" y="338518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986155" y="4434840"/>
            <a:ext cx="7399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缺考的答题卡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和试题册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缺考违规考生记录单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50620" y="494601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67220" y="2251075"/>
            <a:ext cx="1417955" cy="9220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学校名称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校区代码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监考签字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4279900" y="3307080"/>
            <a:ext cx="4610735" cy="944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信息填写完整，无情况请填写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无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2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7200" y="1161415"/>
            <a:ext cx="27863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 b="1"/>
              <a:t>填涂相关</a:t>
            </a:r>
            <a:r>
              <a:rPr lang="zh-CN" altLang="en-US" sz="2000" b="1"/>
              <a:t>材料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4273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55675" y="1680528"/>
            <a:ext cx="662463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填写（涂）卡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以及试题册背面姓名和准考证号后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两位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，条形码无需揭下！</a:t>
            </a:r>
            <a:endParaRPr lang="zh-CN" altLang="en-US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74" name="Picture 2" descr="C:\Users\Administrator\AppData\Roaming\Tencent\Users\58445695\QQ\WinTemp\RichOle\T4BH3A$9{{ZMDTRRU`]TNDV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55675" y="2492375"/>
            <a:ext cx="4557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C:\Users\Administrator\AppData\Roaming\Tencent\Users\58445695\QQ\WinTemp\RichOle\DFVUN(`$@5_AA{(6@~EK}(3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00113" y="4581525"/>
            <a:ext cx="45974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3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3236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7" name="TextBox 3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9873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8" name="矩形 3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19358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79" name="矩形 3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22545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0" name="TextBox 4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31913" y="31416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1" name="TextBox 4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03350" y="3454400"/>
            <a:ext cx="576263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200">
                <a:solidFill>
                  <a:schemeClr val="tx1"/>
                </a:solidFill>
              </a:rPr>
              <a:t>张小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2" name="矩形 4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011738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3" name="矩形 4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21275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4" name="TextBox 4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71733" y="5229225"/>
            <a:ext cx="142875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5" name="TextBox 4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98415" y="5229225"/>
            <a:ext cx="144463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6" name="TextBox 4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476375" y="55292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7" name="TextBox 4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57338" y="6092825"/>
            <a:ext cx="576262" cy="261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100">
                <a:solidFill>
                  <a:schemeClr val="tx1"/>
                </a:solidFill>
              </a:rPr>
              <a:t>张小</a:t>
            </a:r>
            <a:endParaRPr lang="zh-CN" altLang="en-US" sz="1100">
              <a:solidFill>
                <a:schemeClr val="tx1"/>
              </a:solidFill>
            </a:endParaRPr>
          </a:p>
        </p:txBody>
      </p:sp>
      <p:sp>
        <p:nvSpPr>
          <p:cNvPr id="54288" name="TextBox 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99820" y="1116330"/>
            <a:ext cx="66960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四、六级考试答题卡  缺考考生填涂方法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89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651500" y="2565400"/>
            <a:ext cx="33432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矩形 4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818188" y="4943475"/>
            <a:ext cx="3290887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200">
                <a:solidFill>
                  <a:srgbClr val="FF0000"/>
                </a:solidFill>
              </a:rPr>
              <a:t>！！条形码无需揭下</a:t>
            </a:r>
            <a:endParaRPr lang="zh-CN" altLang="en-US" sz="220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59205" y="2969260"/>
            <a:ext cx="791845" cy="1012190"/>
          </a:xfrm>
          <a:prstGeom prst="rect">
            <a:avLst/>
          </a:prstGeom>
          <a:noFill/>
          <a:ln w="38100" cap="rnd" algn="ctr">
            <a:solidFill>
              <a:srgbClr val="FF0000"/>
            </a:solidFill>
            <a:round/>
          </a:ln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403350" y="5373688"/>
            <a:ext cx="865188" cy="12001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791075" y="3049588"/>
            <a:ext cx="504825" cy="460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91075" y="5106035"/>
            <a:ext cx="504825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4133215" y="14541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3" grpId="0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6321" name="Picture 2" descr="image004副本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824480" y="695325"/>
            <a:ext cx="6216650" cy="5955030"/>
          </a:xfrm>
        </p:spPr>
      </p:pic>
      <p:sp>
        <p:nvSpPr>
          <p:cNvPr id="5632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00425" y="996950"/>
            <a:ext cx="1439863" cy="320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500" b="0">
                <a:solidFill>
                  <a:srgbClr val="FF3300"/>
                </a:solidFill>
              </a:rPr>
              <a:t>湖州师范学院</a:t>
            </a:r>
            <a:endParaRPr lang="zh-CN" altLang="en-US" sz="1500" b="0">
              <a:solidFill>
                <a:srgbClr val="FF3300"/>
              </a:solidFill>
            </a:endParaRPr>
          </a:p>
        </p:txBody>
      </p:sp>
      <p:sp>
        <p:nvSpPr>
          <p:cNvPr id="56323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24613" y="981075"/>
            <a:ext cx="792162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600" b="0">
                <a:solidFill>
                  <a:srgbClr val="FF3300"/>
                </a:solidFill>
              </a:rPr>
              <a:t>张三</a:t>
            </a:r>
            <a:endParaRPr lang="zh-CN" altLang="en-US" sz="1600" b="0">
              <a:solidFill>
                <a:srgbClr val="FF3300"/>
              </a:solidFill>
            </a:endParaRPr>
          </a:p>
        </p:txBody>
      </p:sp>
      <p:sp>
        <p:nvSpPr>
          <p:cNvPr id="19461" name="AutoShap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55738" y="4365625"/>
            <a:ext cx="4175125" cy="1150938"/>
          </a:xfrm>
          <a:prstGeom prst="wedgeRoundRectCallout">
            <a:avLst>
              <a:gd name="adj1" fmla="val 10380"/>
              <a:gd name="adj2" fmla="val -294412"/>
              <a:gd name="adj3" fmla="val 16667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3000">
                <a:solidFill>
                  <a:schemeClr val="tx1"/>
                </a:solidFill>
              </a:rPr>
              <a:t>缺考考生答题卡上的学校、姓名如实填写</a:t>
            </a:r>
            <a:endParaRPr lang="zh-CN" altLang="en-US" sz="3000">
              <a:solidFill>
                <a:schemeClr val="tx1"/>
              </a:solidFill>
            </a:endParaRPr>
          </a:p>
        </p:txBody>
      </p:sp>
      <p:sp>
        <p:nvSpPr>
          <p:cNvPr id="19462" name="AutoShap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48350" y="4941888"/>
            <a:ext cx="2525713" cy="1511300"/>
          </a:xfrm>
          <a:prstGeom prst="wedgeRoundRectCallout">
            <a:avLst>
              <a:gd name="adj1" fmla="val 1981"/>
              <a:gd name="adj2" fmla="val -2822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2800" b="0">
                <a:solidFill>
                  <a:srgbClr val="FF3300"/>
                </a:solidFill>
              </a:rPr>
              <a:t>准考证号码</a:t>
            </a:r>
            <a:r>
              <a:rPr lang="en-US" altLang="zh-CN" sz="2800" b="0">
                <a:solidFill>
                  <a:srgbClr val="FF3300"/>
                </a:solidFill>
              </a:rPr>
              <a:t>15</a:t>
            </a:r>
            <a:r>
              <a:rPr lang="zh-CN" altLang="en-US" sz="2800" b="0">
                <a:solidFill>
                  <a:srgbClr val="FF3300"/>
                </a:solidFill>
              </a:rPr>
              <a:t>位要全部填写，并涂卡</a:t>
            </a:r>
            <a:endParaRPr lang="zh-CN" altLang="en-US" sz="2800" b="0">
              <a:solidFill>
                <a:srgbClr val="FF3300"/>
              </a:solidFill>
            </a:endParaRPr>
          </a:p>
        </p:txBody>
      </p:sp>
      <p:sp>
        <p:nvSpPr>
          <p:cNvPr id="56326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5120" y="1412875"/>
            <a:ext cx="1167765" cy="411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三级考试 答题卡  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缺考考生 填写方法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5297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8610" y="1476375"/>
            <a:ext cx="1167765" cy="418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大学外语等级考试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考场记录单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0685" y="1286510"/>
            <a:ext cx="67818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7411" name="内容占位符 2"/>
          <p:cNvSpPr txBox="1"/>
          <p:nvPr>
            <p:custDataLst>
              <p:tags r:id="rId3"/>
            </p:custDataLst>
          </p:nvPr>
        </p:nvSpPr>
        <p:spPr bwMode="auto">
          <a:xfrm>
            <a:off x="323850" y="1230313"/>
            <a:ext cx="82296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eaLnBrk="0" hangingPunct="0">
              <a:buFont typeface="Wingdings" panose="05000000000000000000" pitchFamily="2" charset="2"/>
              <a:buChar char="p"/>
            </a:pPr>
            <a:r>
              <a:rPr lang="zh-CN" altLang="zh-CN" sz="2200" u="sng">
                <a:solidFill>
                  <a:schemeClr val="tx1"/>
                </a:solidFill>
                <a:latin typeface="楷体_GB2312"/>
                <a:ea typeface="楷体_GB2312"/>
                <a:cs typeface="楷体_GB2312"/>
              </a:rPr>
              <a:t>试题册背面内容有作文题目、准考证号填写栏、姓名填写栏以及条形码粘贴条。</a:t>
            </a:r>
            <a:endParaRPr lang="zh-CN" altLang="en-US" sz="2200" u="sng">
              <a:solidFill>
                <a:schemeClr val="tx1"/>
              </a:solidFill>
              <a:latin typeface="楷体_GB2312"/>
              <a:ea typeface="楷体_GB2312"/>
              <a:cs typeface="楷体_GB2312"/>
            </a:endParaRPr>
          </a:p>
        </p:txBody>
      </p:sp>
      <p:pic>
        <p:nvPicPr>
          <p:cNvPr id="17412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 b="7652"/>
          <a:stretch>
            <a:fillRect/>
          </a:stretch>
        </p:blipFill>
        <p:spPr bwMode="auto">
          <a:xfrm>
            <a:off x="1835150" y="2324100"/>
            <a:ext cx="38766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线形标注 1 13"/>
          <p:cNvSpPr/>
          <p:nvPr>
            <p:custDataLst>
              <p:tags r:id="rId6"/>
            </p:custDataLst>
          </p:nvPr>
        </p:nvSpPr>
        <p:spPr bwMode="auto">
          <a:xfrm>
            <a:off x="3779838" y="2232025"/>
            <a:ext cx="4537075" cy="2376488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/>
          </a:p>
        </p:txBody>
      </p:sp>
      <p:sp>
        <p:nvSpPr>
          <p:cNvPr id="17414" name="线形标注 2 14"/>
          <p:cNvSpPr/>
          <p:nvPr>
            <p:custDataLst>
              <p:tags r:id="rId7"/>
            </p:custDataLst>
          </p:nvPr>
        </p:nvSpPr>
        <p:spPr bwMode="auto">
          <a:xfrm>
            <a:off x="1763713" y="2520950"/>
            <a:ext cx="4103687" cy="22320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5" name="TextBox 1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3384550"/>
            <a:ext cx="161925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作文题目区域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17416" name="线形标注 2 16"/>
          <p:cNvSpPr/>
          <p:nvPr>
            <p:custDataLst>
              <p:tags r:id="rId9"/>
            </p:custDataLst>
          </p:nvPr>
        </p:nvSpPr>
        <p:spPr bwMode="auto">
          <a:xfrm>
            <a:off x="1835150" y="5040313"/>
            <a:ext cx="2736850" cy="15843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7" name="Text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438" y="5616575"/>
            <a:ext cx="1620837" cy="3381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600">
                <a:solidFill>
                  <a:srgbClr val="FFC000"/>
                </a:solidFill>
              </a:rPr>
              <a:t>个人信息填涂区</a:t>
            </a:r>
            <a:endParaRPr lang="zh-CN" altLang="en-US" sz="1600">
              <a:solidFill>
                <a:srgbClr val="FFC000"/>
              </a:solidFill>
            </a:endParaRPr>
          </a:p>
        </p:txBody>
      </p:sp>
      <p:sp>
        <p:nvSpPr>
          <p:cNvPr id="17418" name="线形标注 2 18"/>
          <p:cNvSpPr/>
          <p:nvPr>
            <p:custDataLst>
              <p:tags r:id="rId11"/>
            </p:custDataLst>
          </p:nvPr>
        </p:nvSpPr>
        <p:spPr bwMode="auto">
          <a:xfrm>
            <a:off x="4714875" y="5040313"/>
            <a:ext cx="865188" cy="1584325"/>
          </a:xfrm>
          <a:prstGeom prst="borderCallout2">
            <a:avLst>
              <a:gd name="adj1" fmla="val 64926"/>
              <a:gd name="adj2" fmla="val 188495"/>
              <a:gd name="adj3" fmla="val 23560"/>
              <a:gd name="adj4" fmla="val 108907"/>
              <a:gd name="adj5" fmla="val 29125"/>
              <a:gd name="adj6" fmla="val 98213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9" name="Text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84888" y="6121400"/>
            <a:ext cx="1871662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</a:t>
            </a:r>
            <a:endParaRPr lang="zh-CN" altLang="en-US" sz="1800">
              <a:solidFill>
                <a:srgbClr val="FFC000"/>
              </a:solidFill>
            </a:endParaRPr>
          </a:p>
        </p:txBody>
      </p:sp>
      <p:pic>
        <p:nvPicPr>
          <p:cNvPr id="17420" name="Picture 12" descr="C:\Users\Administrator\AppData\Roaming\Tencent\Users\58445695\QQ\WinTemp\RichOle\}VEQPR1E8W6996{3O4U3V{X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34088" y="3168650"/>
            <a:ext cx="29686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Text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56325" y="4968875"/>
            <a:ext cx="2771775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条形码粘贴条增加提示语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3942715" y="12509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6290" y="1722755"/>
            <a:ext cx="31267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监考老师需检查考生试卷、答题卡填涂的信息是否正确。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4" grpId="0" bldLvl="0" animBg="1"/>
      <p:bldP spid="17415" grpId="0" bldLvl="0" animBg="1"/>
      <p:bldP spid="17416" grpId="0" bldLvl="0" animBg="1"/>
      <p:bldP spid="17417" grpId="0" bldLvl="0" animBg="1"/>
      <p:bldP spid="17418" grpId="0" bldLvl="0" animBg="1"/>
      <p:bldP spid="17419" grpId="0" bldLvl="0" animBg="1"/>
      <p:bldP spid="1742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515" y="1046480"/>
            <a:ext cx="7637145" cy="4704080"/>
            <a:chOff x="217" y="1648"/>
            <a:chExt cx="14143" cy="9807"/>
          </a:xfrm>
        </p:grpSpPr>
        <p:sp>
          <p:nvSpPr>
            <p:cNvPr id="43010" name="内容占位符 2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630" y="1648"/>
              <a:ext cx="12960" cy="136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</p:spPr>
          <p:txBody>
            <a:bodyPr/>
            <a:p>
              <a:pPr algn="l">
                <a:buClrTx/>
                <a:buSzTx/>
                <a:buFontTx/>
              </a:pPr>
              <a:r>
                <a:rPr lang="zh-CN" altLang="en-US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</a:rPr>
                <a:t>！答题卡1原有作文题目位置印制考生须知，条形码粘贴框调整至答题卡1上。</a:t>
              </a:r>
              <a:endPara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" name="内容占位符 2"/>
            <p:cNvSpPr txBox="1"/>
            <p:nvPr>
              <p:custDataLst>
                <p:tags r:id="rId3"/>
              </p:custDataLst>
            </p:nvPr>
          </p:nvSpPr>
          <p:spPr bwMode="auto">
            <a:xfrm>
              <a:off x="217" y="3518"/>
              <a:ext cx="3175" cy="12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marL="342900" indent="-342900" eaLnBrk="0" hangingPunct="0">
                <a:buFont typeface="Wingdings" panose="05000000000000000000" pitchFamily="2" charset="2"/>
                <a:buChar char="l"/>
              </a:pP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答题卡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样式</a:t>
              </a:r>
              <a:endParaRPr lang="en-US" altLang="zh-CN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342900" indent="-342900" eaLnBrk="0" hangingPunct="0"/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 (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以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CET4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为例）</a:t>
              </a:r>
              <a:endParaRPr lang="zh-CN" altLang="en-US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8436" name="Picture 1" descr="C:\Users\Administrator\AppData\Roaming\Tencent\Users\58445695\QQ\WinTemp\RichOle\}K8EXCRP]YY})G[XW0%{)$S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518"/>
              <a:ext cx="5555" cy="7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线形标注 2 14"/>
            <p:cNvSpPr/>
            <p:nvPr>
              <p:custDataLst>
                <p:tags r:id="rId6"/>
              </p:custDataLst>
            </p:nvPr>
          </p:nvSpPr>
          <p:spPr bwMode="auto">
            <a:xfrm>
              <a:off x="4300" y="4650"/>
              <a:ext cx="1928" cy="1023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36463"/>
                <a:gd name="adj5" fmla="val -78176"/>
                <a:gd name="adj6" fmla="val 251898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>
              <p:custDataLst>
                <p:tags r:id="rId7"/>
              </p:custDataLst>
            </p:nvPr>
          </p:nvSpPr>
          <p:spPr>
            <a:xfrm>
              <a:off x="955" y="5942"/>
              <a:ext cx="1928" cy="1345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6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正面</a:t>
              </a:r>
              <a:endParaRPr lang="zh-CN" alt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439" name="TextBox 1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35" y="3403"/>
              <a:ext cx="2979" cy="768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条形码粘贴区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0" name="线形标注 2 14"/>
            <p:cNvSpPr/>
            <p:nvPr>
              <p:custDataLst>
                <p:tags r:id="rId9"/>
              </p:custDataLst>
            </p:nvPr>
          </p:nvSpPr>
          <p:spPr bwMode="auto">
            <a:xfrm>
              <a:off x="3280" y="5898"/>
              <a:ext cx="5103" cy="2835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15403"/>
                <a:gd name="adj5" fmla="val 81958"/>
                <a:gd name="adj6" fmla="val 116500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18441" name="Picture 1" descr="C:\Users\Administrator\AppData\Roaming\Tencent\Users\58445695\QQ\WinTemp\RichOle\Y{13(1S{)X6LJ%VO0ER{$)C.jp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665" y="6238"/>
              <a:ext cx="3695" cy="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线形标注 2 14"/>
            <p:cNvSpPr/>
            <p:nvPr>
              <p:custDataLst>
                <p:tags r:id="rId12"/>
              </p:custDataLst>
            </p:nvPr>
          </p:nvSpPr>
          <p:spPr bwMode="auto">
            <a:xfrm>
              <a:off x="3280" y="8733"/>
              <a:ext cx="5103" cy="2197"/>
            </a:xfrm>
            <a:prstGeom prst="borderCallout2">
              <a:avLst>
                <a:gd name="adj1" fmla="val 49403"/>
                <a:gd name="adj2" fmla="val 329"/>
                <a:gd name="adj3" fmla="val 24060"/>
                <a:gd name="adj4" fmla="val -17852"/>
                <a:gd name="adj5" fmla="val 53653"/>
                <a:gd name="adj6" fmla="val -30171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8443" name="TextBox 1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5" y="10095"/>
              <a:ext cx="2545" cy="974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>
              <a:no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作文作答区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4" name="Text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780" y="8279"/>
              <a:ext cx="2388" cy="224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noAutofit/>
            </a:bodyPr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考生须知，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要求考生</a:t>
              </a:r>
              <a:endParaRPr lang="en-US" altLang="zh-CN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6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仔细阅读</a:t>
              </a:r>
              <a:endParaRPr lang="zh-CN" altLang="en-US" sz="16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5"/>
              </p:custDataLst>
            </p:nvPr>
          </p:nvSpPr>
          <p:spPr>
            <a:xfrm>
              <a:off x="10763" y="5091"/>
              <a:ext cx="1928" cy="121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2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背面</a:t>
              </a:r>
              <a:endParaRPr lang="zh-CN" altLang="en-US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81990" y="5964555"/>
            <a:ext cx="7392670" cy="64516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 rtlCol="0" anchor="t">
            <a:spAutoFit/>
          </a:bodyPr>
          <a:p>
            <a:r>
              <a:rPr lang="zh-CN" alt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！要求考生在信息填写完整后，将试题册背面向上放至桌子左上角，试题册未按要求放置或提前翻阅试题册均按违规处理。</a:t>
            </a:r>
            <a:endParaRPr lang="zh-CN" altLang="en-US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97915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843280" y="1738820"/>
          <a:ext cx="7457440" cy="3536950"/>
        </p:xfrm>
        <a:graphic>
          <a:graphicData uri="http://schemas.openxmlformats.org/drawingml/2006/table">
            <a:tbl>
              <a:tblPr firstRow="1" lastRow="1">
                <a:tableStyleId>{54EE2626-E969-4938-9520-2D4051C65C41}</a:tableStyleId>
              </a:tblPr>
              <a:tblGrid>
                <a:gridCol w="1695450"/>
                <a:gridCol w="1119505"/>
                <a:gridCol w="1489075"/>
                <a:gridCol w="1550670"/>
                <a:gridCol w="1602740"/>
              </a:tblGrid>
              <a:tr h="614045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考试级别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总数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湖州师范学院</a:t>
                      </a:r>
                      <a:endParaRPr lang="en-US" alt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hMerge="1">
                  <a:tcPr/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湖州学院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</a:tr>
              <a:tr h="614045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研本专科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继续教育</a:t>
                      </a:r>
                      <a:endParaRPr lang="en-US" sz="19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 vMerge="1">
                  <a:tcPr/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外语四级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5234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2962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45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2227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外语六级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6416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4483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13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1920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7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外语三级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407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254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115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38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  <a:tr h="5772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总计</a:t>
                      </a:r>
                      <a:endParaRPr lang="en-US" altLang="en-US" sz="1700" b="1" spc="130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215900" marR="215900" marT="133350" marB="13335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12057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7699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173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latin typeface="方正仿宋_GB2312" panose="02000000000000000000" charset="-122"/>
                          <a:ea typeface="方正仿宋_GB2312" panose="02000000000000000000" charset="-122"/>
                        </a:rPr>
                        <a:t>4185</a:t>
                      </a:r>
                      <a:endParaRPr lang="en-US" altLang="en-US" sz="1600" b="1">
                        <a:latin typeface="方正仿宋_GB2312" panose="02000000000000000000" charset="-122"/>
                        <a:ea typeface="方正仿宋_GB2312" panose="02000000000000000000" charset="-122"/>
                      </a:endParaRPr>
                    </a:p>
                  </a:txBody>
                  <a:tcPr marL="68580" marR="68580" marT="0" marB="0" vert="horz" anchor="ctr" anchorCtr="0"/>
                </a:tc>
              </a:tr>
            </a:tbl>
          </a:graphicData>
        </a:graphic>
      </p:graphicFrame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2515870" y="854710"/>
            <a:ext cx="3450590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中途离场问题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3875" y="1618615"/>
            <a:ext cx="73088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457200" fontAlgn="auto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开考后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不得中途离开考场，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根据浙江省教育考试院发布的《考场规则》，考试中途离场的，一律按违规处理，成绩作零分。</a:t>
            </a:r>
            <a:endParaRPr lang="en-US" altLang="zh-CN" sz="2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0900" y="2407285"/>
            <a:ext cx="678053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如遇特殊情况一定要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离场（以考生要求上厕所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为例）：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学生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坚持必须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上厕所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告知考生成绩作</a:t>
            </a:r>
            <a:r>
              <a:rPr lang="en-US" altLang="zh-CN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离开后不能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返回继续作答，需要在总考务室呆至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考试结束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考生在“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”上签字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</a:t>
            </a:r>
            <a:r>
              <a:rPr lang="zh-CN" altLang="en-US" sz="16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（楼层考务处领取）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上完厕所由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楼层考务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带到总考务室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考试结束后离开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84650" y="307530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6"/>
            </p:custDataLst>
          </p:nvPr>
        </p:nvCxnSpPr>
        <p:spPr>
          <a:xfrm>
            <a:off x="4184650" y="395732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7"/>
            </p:custDataLst>
          </p:nvPr>
        </p:nvCxnSpPr>
        <p:spPr>
          <a:xfrm>
            <a:off x="4184650" y="459549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8"/>
            </p:custDataLst>
          </p:nvPr>
        </p:nvCxnSpPr>
        <p:spPr>
          <a:xfrm>
            <a:off x="4184650" y="522922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23875" y="5791835"/>
            <a:ext cx="5795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注意：期间学生不可接触自己手机和个人物品，由工作人员携带陪同至总考务室，直至考试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结束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endParaRPr kumimoji="0" lang="zh-CN" altLang="en-US" sz="2700" b="1" i="0" u="sng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0515" y="1760220"/>
            <a:ext cx="6363335" cy="4697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16332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收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538480" y="1962150"/>
            <a:ext cx="7945120" cy="4250690"/>
          </a:xfrm>
        </p:spPr>
        <p:txBody>
          <a:bodyPr/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考试时间未结束前，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不允许学生提早交卷。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考试结束后，杜绝出现试卷、答题卡被考生带走的现象。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考试结束，监考教师应要求考生不得离开座位，待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试卷、答题卡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全部收齐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清点无误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后方可允许考生离开考场，试卷一旦被考生带离考场，我们无法及时联系到考生。丢失试卷，监考教师负责追回，并视严重程度按教学事故处理。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04648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交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3794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9620" y="1850390"/>
            <a:ext cx="7889240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收齐整理清点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①试卷和答题卡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②材料袋和台钟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u="sng" dirty="0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两位监考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老师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一同前往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交卷教室（也是领卷教室）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把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材料袋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</a:t>
            </a:r>
            <a:r>
              <a:rPr lang="zh-CN" altLang="en-US" sz="240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台钟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交至门口工作人员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领取您</a:t>
            </a:r>
            <a:r>
              <a:rPr lang="zh-CN" altLang="en-US" sz="2400" u="sng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对应组号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号码签（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需要两人一起取号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等待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叫号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进入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密封试卷等相关工作全部由考务人员处理，</a:t>
            </a:r>
            <a:r>
              <a:rPr lang="zh-CN" altLang="en-US" sz="2400" b="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由考务人员清点确认后才可离开</a:t>
            </a:r>
            <a:endParaRPr lang="zh-CN" altLang="en-US" sz="2400" b="0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05430" y="1136015"/>
            <a:ext cx="3781425" cy="772160"/>
          </a:xfrm>
        </p:spPr>
        <p:txBody>
          <a:bodyPr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监考关键词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372745" y="1908175"/>
            <a:ext cx="8517255" cy="39033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证件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（准考证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身份证或学生证）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考生物品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（除耳机、证件和文具外一律放门外）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填涂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（提醒考生正确填涂；缺考填涂答题卡方式）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中途离场问题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（开考后不得中途离场，强调后果）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（清点试卷和答题卡数量，保证考生不带离考场）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（切勿拥挤）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8.请设置好周末闹钟，按时监考，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切勿迟到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3010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721995" y="708660"/>
            <a:ext cx="691515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其他注意事项</a:t>
            </a:r>
            <a:endParaRPr lang="zh-CN" altLang="en-US" sz="44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0360" y="1851660"/>
            <a:ext cx="7521575" cy="3269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监考教师清场要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彻底；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教室里提供的台钟，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不要面向学生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。此时间仅供老师参考，具体时间以哨音为准。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缺考答题卡、试卷都不能做其他使用；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请遵守监考纪律，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听力开始后，请勿走动；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在考场内应集中精力，严肃认真，忠于职守，不得做与监考无关的事情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出现突发事件，第一时间联系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考务人员。</a:t>
            </a: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91995" y="3112135"/>
            <a:ext cx="40754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algn="l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r>
              <a:rPr lang="en-US" altLang="zh-CN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</a:t>
            </a:r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endParaRPr lang="zh-CN" altLang="en-US" sz="7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99441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/>
        </p:nvGraphicFramePr>
        <p:xfrm>
          <a:off x="844550" y="1525143"/>
          <a:ext cx="7735570" cy="4172585"/>
        </p:xfrm>
        <a:graphic>
          <a:graphicData uri="http://schemas.openxmlformats.org/drawingml/2006/table">
            <a:tbl>
              <a:tblPr/>
              <a:tblGrid>
                <a:gridCol w="1221740"/>
                <a:gridCol w="1325880"/>
                <a:gridCol w="977900"/>
                <a:gridCol w="2080895"/>
                <a:gridCol w="2129155"/>
              </a:tblGrid>
              <a:tr h="3727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考试科目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考试时间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考生人数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仿宋" panose="02010609060101010101" charset="-122"/>
                        </a:rPr>
                        <a:t>考试地点</a:t>
                      </a:r>
                      <a:endParaRPr lang="en-US" altLang="en-US" sz="1600" b="1">
                        <a:ln>
                          <a:noFill/>
                        </a:ln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7015"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CET4</a:t>
                      </a:r>
                      <a:endParaRPr 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(CJT4</a:t>
                      </a:r>
                      <a:r>
                        <a:rPr lang="en-US" altLang="zh-CN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/CJT4/CFT4/</a:t>
                      </a:r>
                      <a:r>
                        <a:rPr lang="en-US" altLang="zh-CN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CGT4)</a:t>
                      </a:r>
                      <a:endParaRPr lang="en-US" altLang="zh-CN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6月15日9:00—11:20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5234</a:t>
                      </a:r>
                      <a:endParaRPr 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东校区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32号教学楼1-5层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30号教学楼1-4层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/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</a:t>
                      </a: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号教学楼</a:t>
                      </a:r>
                      <a:r>
                        <a:rPr lang="en-US" altLang="zh-CN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2-3</a:t>
                      </a: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层</a:t>
                      </a:r>
                      <a:endParaRPr lang="zh-CN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中校区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12号教学楼1-5层  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西校区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7号教学楼3-4层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row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CET6</a:t>
                      </a:r>
                      <a:endParaRPr 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60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(CJT6</a:t>
                      </a:r>
                      <a:r>
                        <a:rPr lang="en-US" altLang="zh-CN" sz="160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/CJT6/CFT6/CGT6)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6月15日15:00-17:25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6416</a:t>
                      </a:r>
                      <a:endParaRPr 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东校区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32号教学楼1-5层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30号教学楼1-4层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33号教学楼2-3层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中校区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12号教学楼1-5层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01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西校区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7号教学楼3-4层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8号教学楼1-4层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8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（湖院）</a:t>
                      </a: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职院校区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3号教学楼2-5层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4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CET3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6月16日</a:t>
                      </a:r>
                      <a:endParaRPr 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9:00-11:15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  <a:sym typeface="+mn-ea"/>
                        </a:rPr>
                        <a:t>407</a:t>
                      </a:r>
                      <a:endParaRPr 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东校区</a:t>
                      </a:r>
                      <a:endParaRPr lang="en-US" altLang="en-US" sz="1600" b="1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n>
                            <a:noFill/>
                          </a:ln>
                          <a:latin typeface="仿宋" panose="02010609060101010101" charset="-122"/>
                          <a:ea typeface="仿宋" panose="02010609060101010101" charset="-122"/>
                          <a:cs typeface="仿宋" panose="02010609060101010101" charset="-122"/>
                        </a:rPr>
                        <a:t>32号教学楼1-2层</a:t>
                      </a:r>
                      <a:endParaRPr lang="en-US" altLang="en-US" sz="1600" b="0">
                        <a:ln>
                          <a:noFill/>
                        </a:ln>
                        <a:latin typeface="仿宋" panose="02010609060101010101" charset="-122"/>
                        <a:ea typeface="仿宋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排队等待叫号</a:t>
            </a:r>
            <a:endParaRPr lang="zh-CN" altLang="en-US" sz="1350" dirty="0">
              <a:latin typeface="汉仪中黑简" panose="02010600000101010101" charset="-122"/>
              <a:ea typeface="汉仪中黑简" panose="02010600000101010101" charset="-122"/>
              <a:sym typeface="汉仪中黑简" panose="0201060000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00075" y="1098550"/>
            <a:ext cx="772223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00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外语等级考试监考流程（以四、六级英语</a:t>
            </a:r>
            <a:r>
              <a:rPr kumimoji="0" lang="zh-CN" altLang="en-US" sz="2700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</a:rPr>
              <a:t>为例）</a:t>
            </a:r>
            <a:endParaRPr kumimoji="0" lang="zh-CN" altLang="en-US" sz="2700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438785" y="1687830"/>
            <a:ext cx="8450580" cy="4443730"/>
            <a:chOff x="691" y="2658"/>
            <a:chExt cx="13308" cy="6998"/>
          </a:xfrm>
        </p:grpSpPr>
        <p:sp>
          <p:nvSpPr>
            <p:cNvPr id="2" name="矩形 1"/>
            <p:cNvSpPr/>
            <p:nvPr/>
          </p:nvSpPr>
          <p:spPr>
            <a:xfrm>
              <a:off x="938" y="2658"/>
              <a:ext cx="8736" cy="342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9763" y="2658"/>
              <a:ext cx="4030" cy="699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960" y="6382"/>
              <a:ext cx="8735" cy="3248"/>
            </a:xfrm>
            <a:prstGeom prst="rect">
              <a:avLst/>
            </a:prstGeom>
            <a:solidFill>
              <a:srgbClr val="E7899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0" name="文本框 579"/>
            <p:cNvSpPr txBox="1"/>
            <p:nvPr/>
          </p:nvSpPr>
          <p:spPr>
            <a:xfrm>
              <a:off x="3459" y="2667"/>
              <a:ext cx="39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总考务室（领卷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教室）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  <p:sp>
          <p:nvSpPr>
            <p:cNvPr id="582" name="文本框 581"/>
            <p:cNvSpPr txBox="1"/>
            <p:nvPr/>
          </p:nvSpPr>
          <p:spPr>
            <a:xfrm>
              <a:off x="10864" y="2667"/>
              <a:ext cx="185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监考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  <a:sym typeface="+mn-ea"/>
                </a:rPr>
                <a:t>教室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  <a:sym typeface="+mn-ea"/>
              </a:endParaRPr>
            </a:p>
          </p:txBody>
        </p:sp>
        <p:sp>
          <p:nvSpPr>
            <p:cNvPr id="583" name="椭圆 582"/>
            <p:cNvSpPr/>
            <p:nvPr/>
          </p:nvSpPr>
          <p:spPr>
            <a:xfrm>
              <a:off x="691" y="4388"/>
              <a:ext cx="371" cy="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7" name="流程图: 可选过程 586"/>
            <p:cNvSpPr/>
            <p:nvPr/>
          </p:nvSpPr>
          <p:spPr>
            <a:xfrm>
              <a:off x="1388" y="4298"/>
              <a:ext cx="1490" cy="567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到达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领卷教室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</p:txBody>
        </p:sp>
        <p:sp>
          <p:nvSpPr>
            <p:cNvPr id="589" name="流程图: 可选过程 588"/>
            <p:cNvSpPr/>
            <p:nvPr/>
          </p:nvSpPr>
          <p:spPr>
            <a:xfrm>
              <a:off x="3220" y="4298"/>
              <a:ext cx="1430" cy="55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抽</a:t>
              </a:r>
              <a:r>
                <a:rPr lang="en-US" altLang="zh-CN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  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签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1" name="流程图: 可选过程 590"/>
            <p:cNvSpPr/>
            <p:nvPr/>
          </p:nvSpPr>
          <p:spPr>
            <a:xfrm>
              <a:off x="4997" y="4307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上交个人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物品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3" name="流程图: 可选过程 592"/>
            <p:cNvSpPr/>
            <p:nvPr/>
          </p:nvSpPr>
          <p:spPr>
            <a:xfrm>
              <a:off x="7380" y="4298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DD555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领取监考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材料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4" name="椭圆 593"/>
            <p:cNvSpPr/>
            <p:nvPr/>
          </p:nvSpPr>
          <p:spPr>
            <a:xfrm>
              <a:off x="9605" y="4387"/>
              <a:ext cx="372" cy="3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6" name="流程图: 可选过程 595"/>
            <p:cNvSpPr/>
            <p:nvPr/>
          </p:nvSpPr>
          <p:spPr>
            <a:xfrm>
              <a:off x="10803" y="3216"/>
              <a:ext cx="1307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布置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考场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8" name="流程图: 可选过程 597"/>
            <p:cNvSpPr/>
            <p:nvPr/>
          </p:nvSpPr>
          <p:spPr>
            <a:xfrm>
              <a:off x="10381" y="3890"/>
              <a:ext cx="2126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组织考生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入场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599" name="流程图: 可选过程 598"/>
            <p:cNvSpPr/>
            <p:nvPr/>
          </p:nvSpPr>
          <p:spPr>
            <a:xfrm>
              <a:off x="10386" y="4590"/>
              <a:ext cx="2122" cy="660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当众拆封</a:t>
              </a:r>
              <a:r>
                <a:rPr lang="zh-CN" altLang="en-US" sz="1200" b="1">
                  <a:solidFill>
                    <a:srgbClr val="FF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清点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试卷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和答题卡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00" name="直接箭头连接符 599"/>
            <p:cNvCxnSpPr>
              <a:stCxn id="596" idx="2"/>
              <a:endCxn id="598" idx="0"/>
            </p:cNvCxnSpPr>
            <p:nvPr/>
          </p:nvCxnSpPr>
          <p:spPr>
            <a:xfrm flipH="1">
              <a:off x="11444" y="3624"/>
              <a:ext cx="13" cy="266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03" name="直接箭头连接符 602"/>
            <p:cNvCxnSpPr>
              <a:stCxn id="598" idx="2"/>
              <a:endCxn id="599" idx="0"/>
            </p:cNvCxnSpPr>
            <p:nvPr/>
          </p:nvCxnSpPr>
          <p:spPr>
            <a:xfrm>
              <a:off x="11444" y="4298"/>
              <a:ext cx="3" cy="292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06" name="流程图: 可选过程 605"/>
            <p:cNvSpPr/>
            <p:nvPr/>
          </p:nvSpPr>
          <p:spPr>
            <a:xfrm>
              <a:off x="10147" y="5542"/>
              <a:ext cx="2614" cy="619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分发试卷、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答题卡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宣读《考场规则》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08" name="直接箭头连接符 607"/>
            <p:cNvCxnSpPr>
              <a:stCxn id="599" idx="2"/>
              <a:endCxn id="606" idx="0"/>
            </p:cNvCxnSpPr>
            <p:nvPr/>
          </p:nvCxnSpPr>
          <p:spPr>
            <a:xfrm>
              <a:off x="11447" y="5250"/>
              <a:ext cx="7" cy="292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09" name="肘形连接符 608"/>
            <p:cNvCxnSpPr>
              <a:stCxn id="594" idx="6"/>
              <a:endCxn id="596" idx="1"/>
            </p:cNvCxnSpPr>
            <p:nvPr/>
          </p:nvCxnSpPr>
          <p:spPr>
            <a:xfrm flipV="1">
              <a:off x="9977" y="3420"/>
              <a:ext cx="826" cy="115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0" name="流程图: 可选过程 609"/>
            <p:cNvSpPr/>
            <p:nvPr/>
          </p:nvSpPr>
          <p:spPr>
            <a:xfrm>
              <a:off x="10147" y="6513"/>
              <a:ext cx="2614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考试</a:t>
              </a:r>
              <a:r>
                <a:rPr lang="zh-CN" altLang="en-US" sz="1200" b="1">
                  <a:solidFill>
                    <a:srgbClr val="FF0000"/>
                  </a:solidFill>
                  <a:latin typeface="方正公文小标宋" panose="02000500000000000000" charset="-122"/>
                  <a:ea typeface="方正公文小标宋" panose="02000500000000000000" charset="-122"/>
                  <a:cs typeface="方正仿宋_GB2312" panose="02000000000000000000" charset="-122"/>
                </a:rPr>
                <a:t>正式开始</a:t>
              </a:r>
              <a:endParaRPr lang="zh-CN" altLang="en-US" sz="1200" b="1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11" name="直接箭头连接符 610"/>
            <p:cNvCxnSpPr>
              <a:stCxn id="606" idx="2"/>
              <a:endCxn id="610" idx="0"/>
            </p:cNvCxnSpPr>
            <p:nvPr/>
          </p:nvCxnSpPr>
          <p:spPr>
            <a:xfrm>
              <a:off x="11454" y="6161"/>
              <a:ext cx="0" cy="352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612" name="流程图: 可选过程 611"/>
            <p:cNvSpPr/>
            <p:nvPr/>
          </p:nvSpPr>
          <p:spPr>
            <a:xfrm>
              <a:off x="10395" y="7223"/>
              <a:ext cx="2121" cy="545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收答题卡</a:t>
              </a:r>
              <a:r>
                <a:rPr lang="en-US" altLang="zh-CN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1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填涂各类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材料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613" name="直接箭头连接符 612"/>
            <p:cNvCxnSpPr>
              <a:endCxn id="612" idx="0"/>
            </p:cNvCxnSpPr>
            <p:nvPr/>
          </p:nvCxnSpPr>
          <p:spPr>
            <a:xfrm flipH="1">
              <a:off x="11456" y="6920"/>
              <a:ext cx="1" cy="303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流程图: 可选过程 11"/>
            <p:cNvSpPr/>
            <p:nvPr/>
          </p:nvSpPr>
          <p:spPr>
            <a:xfrm>
              <a:off x="10386" y="8126"/>
              <a:ext cx="2121" cy="408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继续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作答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13" name="直接箭头连接符 12"/>
            <p:cNvCxnSpPr>
              <a:endCxn id="12" idx="0"/>
            </p:cNvCxnSpPr>
            <p:nvPr/>
          </p:nvCxnSpPr>
          <p:spPr>
            <a:xfrm>
              <a:off x="11445" y="7758"/>
              <a:ext cx="2" cy="368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4" name="流程图: 可选过程 13"/>
            <p:cNvSpPr/>
            <p:nvPr/>
          </p:nvSpPr>
          <p:spPr>
            <a:xfrm>
              <a:off x="10146" y="8775"/>
              <a:ext cx="2808" cy="855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考试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结束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清点整理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材料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无误后确认考试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离开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1459" y="8434"/>
              <a:ext cx="2" cy="368"/>
            </a:xfrm>
            <a:prstGeom prst="straightConnector1">
              <a:avLst/>
            </a:prstGeom>
            <a:ln>
              <a:gradFill>
                <a:gsLst>
                  <a:gs pos="50000">
                    <a:schemeClr val="tx1"/>
                  </a:gs>
                  <a:gs pos="0">
                    <a:schemeClr val="tx1">
                      <a:lumMod val="25000"/>
                      <a:lumOff val="75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lin ang="5400000" scaled="0"/>
              </a:gra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9540" y="7758"/>
              <a:ext cx="345" cy="34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1" name="肘形连接符 20"/>
            <p:cNvCxnSpPr>
              <a:stCxn id="14" idx="1"/>
              <a:endCxn id="17" idx="6"/>
            </p:cNvCxnSpPr>
            <p:nvPr/>
          </p:nvCxnSpPr>
          <p:spPr>
            <a:xfrm rot="10800000">
              <a:off x="9885" y="7931"/>
              <a:ext cx="261" cy="1272"/>
            </a:xfrm>
            <a:prstGeom prst="bentConnector3">
              <a:avLst>
                <a:gd name="adj1" fmla="val 49808"/>
              </a:avLst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/>
          </p:nvSpPr>
          <p:spPr>
            <a:xfrm>
              <a:off x="691" y="7740"/>
              <a:ext cx="371" cy="3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流程图: 可选过程 24"/>
            <p:cNvSpPr/>
            <p:nvPr/>
          </p:nvSpPr>
          <p:spPr>
            <a:xfrm>
              <a:off x="1388" y="7656"/>
              <a:ext cx="857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</a:rPr>
                <a:t>离开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</a:endParaRPr>
            </a:p>
          </p:txBody>
        </p:sp>
        <p:sp>
          <p:nvSpPr>
            <p:cNvPr id="27" name="流程图: 可选过程 26"/>
            <p:cNvSpPr/>
            <p:nvPr/>
          </p:nvSpPr>
          <p:spPr>
            <a:xfrm>
              <a:off x="2575" y="7650"/>
              <a:ext cx="1952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等待考务人员清点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核实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29" name="流程图: 可选过程 28"/>
            <p:cNvSpPr/>
            <p:nvPr/>
          </p:nvSpPr>
          <p:spPr>
            <a:xfrm>
              <a:off x="4927" y="7659"/>
              <a:ext cx="2052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确认分组并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取号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sp>
          <p:nvSpPr>
            <p:cNvPr id="31" name="流程图: 可选过程 30"/>
            <p:cNvSpPr/>
            <p:nvPr/>
          </p:nvSpPr>
          <p:spPr>
            <a:xfrm>
              <a:off x="7380" y="7650"/>
              <a:ext cx="1913" cy="566"/>
            </a:xfrm>
            <a:prstGeom prst="flowChartAlternateProcess">
              <a:avLst/>
            </a:prstGeom>
            <a:solidFill>
              <a:schemeClr val="bg1"/>
            </a:solidFill>
            <a:ln w="19050">
              <a:solidFill>
                <a:srgbClr val="DD555F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回到领卷</a:t>
              </a:r>
              <a:r>
                <a:rPr lang="zh-CN" altLang="en-US" sz="1200" b="1">
                  <a:solidFill>
                    <a:schemeClr val="tx1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</a:rPr>
                <a:t>教室</a:t>
              </a:r>
              <a:endParaRPr lang="zh-CN" altLang="en-US" sz="1200" b="1">
                <a:solidFill>
                  <a:schemeClr val="tx1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endParaRPr>
            </a:p>
          </p:txBody>
        </p:sp>
        <p:cxnSp>
          <p:nvCxnSpPr>
            <p:cNvPr id="33" name="直接箭头连接符 32"/>
            <p:cNvCxnSpPr/>
            <p:nvPr/>
          </p:nvCxnSpPr>
          <p:spPr>
            <a:xfrm>
              <a:off x="11471" y="3780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12558" y="3585"/>
              <a:ext cx="14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1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endPara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11471" y="5400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2558" y="5237"/>
              <a:ext cx="14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2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endPara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11553" y="6274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12558" y="6079"/>
              <a:ext cx="14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3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endPara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endParaRPr>
            </a:p>
          </p:txBody>
        </p:sp>
        <p:cxnSp>
          <p:nvCxnSpPr>
            <p:cNvPr id="39" name="直接箭头连接符 38"/>
            <p:cNvCxnSpPr/>
            <p:nvPr/>
          </p:nvCxnSpPr>
          <p:spPr>
            <a:xfrm>
              <a:off x="11589" y="7032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12558" y="6837"/>
              <a:ext cx="14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4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endPara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>
              <a:off x="11589" y="7953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/>
          </p:nvSpPr>
          <p:spPr>
            <a:xfrm>
              <a:off x="12558" y="7758"/>
              <a:ext cx="14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5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endPara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endParaRPr>
            </a:p>
          </p:txBody>
        </p:sp>
        <p:cxnSp>
          <p:nvCxnSpPr>
            <p:cNvPr id="43" name="直接箭头连接符 42"/>
            <p:cNvCxnSpPr/>
            <p:nvPr/>
          </p:nvCxnSpPr>
          <p:spPr>
            <a:xfrm>
              <a:off x="11592" y="8629"/>
              <a:ext cx="1169" cy="14"/>
            </a:xfrm>
            <a:prstGeom prst="straightConnector1">
              <a:avLst/>
            </a:prstGeom>
            <a:ln w="9525"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12558" y="8434"/>
              <a:ext cx="144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第</a:t>
              </a:r>
              <a:r>
                <a:rPr lang="en-US" altLang="zh-CN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6</a:t>
              </a:r>
              <a:r>
                <a:rPr lang="zh-CN" altLang="en-US" sz="1200">
                  <a:latin typeface="方正楷体_GB2312" panose="02000000000000000000" charset="-122"/>
                  <a:ea typeface="方正楷体_GB2312" panose="02000000000000000000" charset="-122"/>
                  <a:cs typeface="方正楷体_GB2312" panose="02000000000000000000" charset="-122"/>
                </a:rPr>
                <a:t>次哨音</a:t>
              </a:r>
              <a:endParaRPr lang="zh-CN" altLang="en-US" sz="1200">
                <a:latin typeface="方正楷体_GB2312" panose="02000000000000000000" charset="-122"/>
                <a:ea typeface="方正楷体_GB2312" panose="02000000000000000000" charset="-122"/>
                <a:cs typeface="方正楷体_GB2312" panose="02000000000000000000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459" y="6447"/>
              <a:ext cx="39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总考务室（领卷</a:t>
              </a:r>
              <a:r>
                <a:rPr lang="zh-CN" altLang="en-US">
                  <a:latin typeface="方正公文小标宋" panose="02000500000000000000" charset="-122"/>
                  <a:ea typeface="方正公文小标宋" panose="02000500000000000000" charset="-122"/>
                </a:rPr>
                <a:t>教室）</a:t>
              </a:r>
              <a:endParaRPr lang="zh-CN" altLang="en-US">
                <a:latin typeface="方正公文小标宋" panose="02000500000000000000" charset="-122"/>
                <a:ea typeface="方正公文小标宋" panose="02000500000000000000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945" y="3247"/>
              <a:ext cx="5212" cy="6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285750" indent="-285750">
                <a:buFont typeface="Wingdings" panose="05000000000000000000" charset="0"/>
                <a:buChar char="Ø"/>
              </a:pPr>
              <a:r>
                <a:rPr lang="zh-CN" altLang="en-US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领卷教室</a:t>
              </a:r>
              <a:r>
                <a:rPr lang="zh-CN" altLang="en-US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</a:t>
              </a:r>
              <a:r>
                <a:rPr lang="zh-CN" altLang="en-US" b="1" u="sng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监考通知单</a:t>
              </a:r>
              <a:r>
                <a:rPr lang="zh-CN" altLang="en-US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上</a:t>
              </a:r>
              <a:endPara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388" y="5076"/>
              <a:ext cx="1408" cy="7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ot"/>
            </a:ln>
          </p:spPr>
          <p:txBody>
            <a:bodyPr wrap="square" rtlCol="0" anchor="t">
              <a:spAutoFit/>
            </a:bodyPr>
            <a:p>
              <a:r>
                <a:rPr lang="zh-CN" altLang="en-US" sz="1200" b="1" dirty="0"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上午</a:t>
              </a:r>
              <a:r>
                <a:rPr lang="zh-CN" altLang="en-US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8:</a:t>
              </a:r>
              <a:r>
                <a:rPr lang="en-US" altLang="zh-CN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10</a:t>
              </a:r>
              <a:endParaRPr lang="en-US" altLang="zh-CN" sz="1200" b="1" dirty="0">
                <a:solidFill>
                  <a:srgbClr val="C00000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endParaRPr>
            </a:p>
            <a:p>
              <a:r>
                <a:rPr lang="zh-CN" altLang="en-US" sz="1200" b="1" dirty="0"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下午</a:t>
              </a:r>
              <a:r>
                <a:rPr lang="zh-CN" altLang="en-US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14:</a:t>
              </a:r>
              <a:r>
                <a:rPr lang="en-US" altLang="zh-CN" sz="1200" b="1" dirty="0">
                  <a:solidFill>
                    <a:srgbClr val="C00000"/>
                  </a:solidFill>
                  <a:latin typeface="方正仿宋_GB2312" panose="02000000000000000000" charset="-122"/>
                  <a:ea typeface="方正仿宋_GB2312" panose="02000000000000000000" charset="-122"/>
                  <a:cs typeface="方正仿宋_GB2312" panose="02000000000000000000" charset="-122"/>
                  <a:sym typeface="+mn-ea"/>
                </a:rPr>
                <a:t>10</a:t>
              </a:r>
              <a:endParaRPr lang="en-US" altLang="zh-CN" sz="1200" b="1" dirty="0">
                <a:solidFill>
                  <a:srgbClr val="C00000"/>
                </a:solidFill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  <a:sym typeface="+mn-ea"/>
              </a:endParaRPr>
            </a:p>
          </p:txBody>
        </p:sp>
        <p:cxnSp>
          <p:nvCxnSpPr>
            <p:cNvPr id="48" name="直接箭头连接符 47"/>
            <p:cNvCxnSpPr>
              <a:stCxn id="583" idx="6"/>
              <a:endCxn id="587" idx="1"/>
            </p:cNvCxnSpPr>
            <p:nvPr/>
          </p:nvCxnSpPr>
          <p:spPr>
            <a:xfrm>
              <a:off x="1062" y="4574"/>
              <a:ext cx="326" cy="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587" idx="3"/>
              <a:endCxn id="589" idx="1"/>
            </p:cNvCxnSpPr>
            <p:nvPr/>
          </p:nvCxnSpPr>
          <p:spPr>
            <a:xfrm flipV="1">
              <a:off x="2878" y="4577"/>
              <a:ext cx="342" cy="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>
              <a:stCxn id="589" idx="3"/>
              <a:endCxn id="591" idx="1"/>
            </p:cNvCxnSpPr>
            <p:nvPr/>
          </p:nvCxnSpPr>
          <p:spPr>
            <a:xfrm>
              <a:off x="4650" y="4577"/>
              <a:ext cx="347" cy="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stCxn id="591" idx="3"/>
              <a:endCxn id="593" idx="1"/>
            </p:cNvCxnSpPr>
            <p:nvPr/>
          </p:nvCxnSpPr>
          <p:spPr>
            <a:xfrm flipV="1">
              <a:off x="6910" y="4581"/>
              <a:ext cx="470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>
              <a:stCxn id="593" idx="3"/>
              <a:endCxn id="594" idx="2"/>
            </p:cNvCxnSpPr>
            <p:nvPr/>
          </p:nvCxnSpPr>
          <p:spPr>
            <a:xfrm flipV="1">
              <a:off x="9293" y="4573"/>
              <a:ext cx="312" cy="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>
              <a:stCxn id="17" idx="2"/>
              <a:endCxn id="31" idx="3"/>
            </p:cNvCxnSpPr>
            <p:nvPr/>
          </p:nvCxnSpPr>
          <p:spPr>
            <a:xfrm flipH="1">
              <a:off x="9293" y="7931"/>
              <a:ext cx="247" cy="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>
              <a:stCxn id="31" idx="1"/>
              <a:endCxn id="29" idx="3"/>
            </p:cNvCxnSpPr>
            <p:nvPr/>
          </p:nvCxnSpPr>
          <p:spPr>
            <a:xfrm flipH="1">
              <a:off x="6979" y="7933"/>
              <a:ext cx="401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>
              <a:stCxn id="29" idx="1"/>
              <a:endCxn id="27" idx="3"/>
            </p:cNvCxnSpPr>
            <p:nvPr/>
          </p:nvCxnSpPr>
          <p:spPr>
            <a:xfrm flipH="1" flipV="1">
              <a:off x="4527" y="7933"/>
              <a:ext cx="400" cy="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>
              <a:stCxn id="27" idx="1"/>
              <a:endCxn id="25" idx="3"/>
            </p:cNvCxnSpPr>
            <p:nvPr/>
          </p:nvCxnSpPr>
          <p:spPr>
            <a:xfrm flipH="1">
              <a:off x="2245" y="7933"/>
              <a:ext cx="330" cy="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>
              <a:stCxn id="25" idx="1"/>
              <a:endCxn id="23" idx="6"/>
            </p:cNvCxnSpPr>
            <p:nvPr/>
          </p:nvCxnSpPr>
          <p:spPr>
            <a:xfrm flipH="1" flipV="1">
              <a:off x="1062" y="7926"/>
              <a:ext cx="326" cy="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3220" y="5188"/>
              <a:ext cx="2064" cy="48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prstDash val="sysDot"/>
            </a:ln>
          </p:spPr>
          <p:txBody>
            <a:bodyPr wrap="square" rtlCol="0" anchor="t">
              <a:spAutoFit/>
            </a:bodyPr>
            <a:p>
              <a:r>
                <a:rPr lang="zh-CN" altLang="en-US" sz="1400" b="1" dirty="0">
                  <a:latin typeface="方正仿宋_GB2312" panose="02000000000000000000" charset="-122"/>
                  <a:ea typeface="方正仿宋_GB2312" panose="02000000000000000000" charset="-122"/>
                  <a:cs typeface="仿宋" panose="02010609060101010101" charset="-122"/>
                  <a:sym typeface="+mn-ea"/>
                </a:rPr>
                <a:t>确定监考教室</a:t>
              </a:r>
              <a:endParaRPr lang="zh-CN" altLang="en-US" sz="1400" b="1" dirty="0">
                <a:latin typeface="方正仿宋_GB2312" panose="02000000000000000000" charset="-122"/>
                <a:ea typeface="方正仿宋_GB2312" panose="02000000000000000000" charset="-122"/>
                <a:cs typeface="仿宋" panose="02010609060101010101" charset="-122"/>
                <a:sym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991" y="8534"/>
              <a:ext cx="2582" cy="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zh-CN" sz="1400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递交材料袋及台钟</a:t>
              </a:r>
              <a:endParaRPr lang="zh-CN" altLang="en-US" sz="1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568" y="8534"/>
              <a:ext cx="2033" cy="48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zh-CN" altLang="en-US" sz="1400"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排队等待叫号</a:t>
              </a:r>
              <a:endParaRPr lang="zh-CN" altLang="en-US" sz="1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62" name="肘形连接符 61"/>
            <p:cNvCxnSpPr>
              <a:endCxn id="60" idx="0"/>
            </p:cNvCxnSpPr>
            <p:nvPr/>
          </p:nvCxnSpPr>
          <p:spPr>
            <a:xfrm rot="5400000">
              <a:off x="4359" y="8149"/>
              <a:ext cx="611" cy="158"/>
            </a:xfrm>
            <a:prstGeom prst="bentConnector3">
              <a:avLst>
                <a:gd name="adj1" fmla="val 50000"/>
              </a:avLst>
            </a:prstGeom>
            <a:ln w="6350" cap="flat" cmpd="sng" algn="ctr">
              <a:solidFill>
                <a:schemeClr val="tx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3" name="肘形连接符 62"/>
            <p:cNvCxnSpPr>
              <a:endCxn id="59" idx="0"/>
            </p:cNvCxnSpPr>
            <p:nvPr/>
          </p:nvCxnSpPr>
          <p:spPr>
            <a:xfrm rot="5400000" flipV="1">
              <a:off x="6966" y="8218"/>
              <a:ext cx="542" cy="90"/>
            </a:xfrm>
            <a:prstGeom prst="bentConnector3">
              <a:avLst>
                <a:gd name="adj1" fmla="val 50185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2179320" y="1097915"/>
            <a:ext cx="514096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四六级（英语）监考流程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8914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69900" y="1796415"/>
            <a:ext cx="8251825" cy="4924425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45(14:45)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00(15:00)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、答题卡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与试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题册 ，禁止迟到考生入场；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09∶10(15:10)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次哨音，考试正式开始（写作）；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09∶40(15:40)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写作结束，考生打开试题册，听力开始；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10∶05(16:10)	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听力结束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，收答题卡</a:t>
            </a:r>
            <a:r>
              <a:rPr lang="en-US" altLang="zh-CN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；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10(16:15)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次哨音，考生继续作答；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11∶20(17:25)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六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试题册。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3210560" y="1046480"/>
            <a:ext cx="238252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三级监考流程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539552" y="2019671"/>
            <a:ext cx="7920880" cy="4924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次哨音，发试卷和答题卡，禁止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迟到考生入场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次哨音，考试开始（听力）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次哨音，考试结束，收卷。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5537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75" y="1887855"/>
            <a:ext cx="3943350" cy="26479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803400" y="1286510"/>
            <a:ext cx="1943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监考通知单</a:t>
            </a:r>
            <a:endParaRPr lang="zh-CN" altLang="en-US" sz="20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45785" y="1887855"/>
            <a:ext cx="2397760" cy="4165600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noAutofit/>
          </a:bodyPr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东校区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32-101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32-301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30-222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33-202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中校区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12-315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西校区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7-201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职院校区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楷体" panose="02010609060101010101" pitchFamily="49" charset="-122"/>
              </a:rPr>
              <a:t>3-111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  <a:p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77890" y="1286510"/>
            <a:ext cx="19431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领卷</a:t>
            </a:r>
            <a:r>
              <a:rPr lang="zh-CN" altLang="en-US" sz="2000" b="1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</a:t>
            </a:r>
            <a:endParaRPr lang="zh-CN" altLang="en-US" sz="2000" b="1" u="sng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40715" y="104648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领取物品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0715" y="1635760"/>
            <a:ext cx="5005705" cy="46018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试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卷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按照《四六级监考员操作规程》中要求向全体考生展示试卷袋密封完好后拆封。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料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袋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核对材料否齐全正确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金属探测仪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</a:rPr>
              <a:t>现场检查是否能正常使用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台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钟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>
                <a:latin typeface="新宋体" panose="02010609030101010101" charset="-122"/>
                <a:ea typeface="新宋体" panose="02010609030101010101" charset="-122"/>
                <a:cs typeface="微软雅黑" panose="020B0503020204020204" pitchFamily="34" charset="-122"/>
                <a:sym typeface="+mn-ea"/>
              </a:rPr>
              <a:t>现场检查是否能正常使用，核对时间</a:t>
            </a: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新宋体" panose="02010609030101010101" charset="-122"/>
              <a:ea typeface="新宋体" panose="02010609030101010101" charset="-122"/>
              <a:cs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4035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455285" y="4046220"/>
            <a:ext cx="1445895" cy="141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微信图片_2022061008265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5144135" y="2075815"/>
            <a:ext cx="2281555" cy="16592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54000" y="5706110"/>
            <a:ext cx="92779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请监考教师自带饮用水或水杯（不提供一次性水杯），各考区有开水房提供热水。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1055" y="1764665"/>
            <a:ext cx="1642110" cy="21901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8180" y="4370705"/>
            <a:ext cx="1674495" cy="93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拆封试卷指南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" name="图片 4" descr="微信图片_202206100826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560" y="2276872"/>
            <a:ext cx="4671060" cy="3395345"/>
          </a:xfrm>
          <a:prstGeom prst="rect">
            <a:avLst/>
          </a:prstGeom>
        </p:spPr>
      </p:pic>
      <p:pic>
        <p:nvPicPr>
          <p:cNvPr id="8" name="图片 7" descr="微信图片_2022061008265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0683" y="2627941"/>
            <a:ext cx="4651375" cy="3236595"/>
          </a:xfrm>
          <a:prstGeom prst="rect">
            <a:avLst/>
          </a:prstGeom>
        </p:spPr>
      </p:pic>
      <p:pic>
        <p:nvPicPr>
          <p:cNvPr id="9" name="图片 8" descr="微信图片_2022061008265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54049" y="2856951"/>
            <a:ext cx="4544695" cy="3408045"/>
          </a:xfrm>
          <a:prstGeom prst="rect">
            <a:avLst/>
          </a:prstGeom>
        </p:spPr>
      </p:pic>
      <p:pic>
        <p:nvPicPr>
          <p:cNvPr id="10" name="图片 9" descr="微信图片_2022061008265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37983" y="3049270"/>
            <a:ext cx="4582795" cy="3437255"/>
          </a:xfrm>
          <a:prstGeom prst="rect">
            <a:avLst/>
          </a:prstGeom>
        </p:spPr>
      </p:pic>
      <p:pic>
        <p:nvPicPr>
          <p:cNvPr id="11" name="图片 10" descr="微信图片_2022061008265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837375" y="2538582"/>
            <a:ext cx="4808855" cy="3606165"/>
          </a:xfrm>
          <a:prstGeom prst="rect">
            <a:avLst/>
          </a:prstGeom>
        </p:spPr>
      </p:pic>
      <p:pic>
        <p:nvPicPr>
          <p:cNvPr id="12" name="图片 11" descr="微信图片_2022061008265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35309" y="2009874"/>
            <a:ext cx="5031740" cy="30035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58565" y="1123315"/>
            <a:ext cx="47523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9:00</a:t>
            </a:r>
            <a:r>
              <a:rPr lang="zh-CN" altLang="en-US" b="1">
                <a:solidFill>
                  <a:srgbClr val="FF0000"/>
                </a:solidFill>
              </a:rPr>
              <a:t>（</a:t>
            </a:r>
            <a:r>
              <a:rPr lang="en-US" altLang="zh-CN" b="1">
                <a:solidFill>
                  <a:srgbClr val="FF0000"/>
                </a:solidFill>
              </a:rPr>
              <a:t>15:00</a:t>
            </a:r>
            <a:r>
              <a:rPr lang="zh-CN" altLang="en-US" b="1">
                <a:solidFill>
                  <a:srgbClr val="FF0000"/>
                </a:solidFill>
              </a:rPr>
              <a:t>）禁止考生入场后，向全体考生展示试卷袋密封完好，才能当众启封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 u="sng">
                <a:solidFill>
                  <a:srgbClr val="FF0000"/>
                </a:solidFill>
              </a:rPr>
              <a:t>清点试题册和答题卡数量</a:t>
            </a:r>
            <a:r>
              <a:rPr lang="zh-CN" altLang="en-US" b="1">
                <a:solidFill>
                  <a:srgbClr val="FF0000"/>
                </a:solidFill>
              </a:rPr>
              <a:t>，再下发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PP_MARK_KEY" val="5f5c6a47-88a8-4e32-89f8-9c271103044b"/>
  <p:tag name="COMMONDATA" val="eyJjb3VudCI6MTYsImhkaWQiOiJlYmEyNzNmMWQ5N2MzMjIwYmYzM2E5YmRmNDVkY2FlNCIsInVzZXJDb3VudCI6MTZ9"/>
  <p:tag name="commondata" val="eyJjb3VudCI6MTcsImhkaWQiOiJlYmEyNzNmMWQ5N2MzMjIwYmYzM2E5YmRmNDVkY2FlNCIsInVzZXJDb3VudCI6MTd9"/>
  <p:tag name="resource_record_key" val="{&quot;29&quot;:[20426248,20426279,20426272]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18c133aa-0747-46d9-883f-2fbf17bddea4}"/>
  <p:tag name="TABLE_ENDDRAG_ORIGIN_RECT" val="555*273"/>
  <p:tag name="TABLE_ENDDRAG_RECT" val="89*132*555*273"/>
  <p:tag name="TABLE_RECT" val="71.9*171.715*576.2*278.5"/>
  <p:tag name="TABLE_ONEKEY_SKIN_IDX" val="0"/>
  <p:tag name="TABLE_SKINIDX" val="-1"/>
  <p:tag name="TABLE_COLORIDX" val="l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PLACING_PICTURE_USER_VIEWPORT" val="{&quot;height&quot;:10802,&quot;width&quot;:14400}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  <p:tag name="KSO_WM_UNIT_PLACING_PICTURE_USER_VIEWPORT" val="{&quot;height&quot;:3110,&quot;width&quot;:7177.500787401575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UNIT_PLACING_PICTURE_USER_VIEWPORT" val="{&quot;height&quot;:1761,&quot;width&quot;:6079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3600</Words>
  <Application>WPS 演示</Application>
  <PresentationFormat>宽屏</PresentationFormat>
  <Paragraphs>577</Paragraphs>
  <Slides>26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53" baseType="lpstr">
      <vt:lpstr>Arial</vt:lpstr>
      <vt:lpstr>宋体</vt:lpstr>
      <vt:lpstr>Wingdings</vt:lpstr>
      <vt:lpstr>思源黑体 CN Regular</vt:lpstr>
      <vt:lpstr>黑体</vt:lpstr>
      <vt:lpstr>微软雅黑</vt:lpstr>
      <vt:lpstr>华文楷体</vt:lpstr>
      <vt:lpstr>思源黑体 CN Light</vt:lpstr>
      <vt:lpstr>方正公文小标宋</vt:lpstr>
      <vt:lpstr>方正仿宋_GB2312</vt:lpstr>
      <vt:lpstr>思源黑体 CN Bold</vt:lpstr>
      <vt:lpstr>仿宋</vt:lpstr>
      <vt:lpstr>楷体</vt:lpstr>
      <vt:lpstr>汉仪中黑简</vt:lpstr>
      <vt:lpstr>方正楷体_GB2312</vt:lpstr>
      <vt:lpstr>Wingdings</vt:lpstr>
      <vt:lpstr>楷体_GB2312</vt:lpstr>
      <vt:lpstr>新宋体</vt:lpstr>
      <vt:lpstr>Arial Unicode MS</vt:lpstr>
      <vt:lpstr>FZHei-B01S</vt:lpstr>
      <vt:lpstr>Segoe Print</vt:lpstr>
      <vt:lpstr>华文细黑</vt:lpstr>
      <vt:lpstr>华文中宋</vt:lpstr>
      <vt:lpstr>思源黑体 CN Medium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材料袋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监考关键词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yvette</cp:lastModifiedBy>
  <cp:revision>77</cp:revision>
  <dcterms:created xsi:type="dcterms:W3CDTF">2022-12-09T11:53:00Z</dcterms:created>
  <dcterms:modified xsi:type="dcterms:W3CDTF">2024-06-14T01:42:29Z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KSOTemplateUUID">
    <vt:lpwstr>v1.0_mb_L1Et3h662H1GoUFSC7GQaw==</vt:lpwstr>
  </property>
  <property fmtid="{D5CDD505-2E9C-101B-9397-08002B2CF9AE}" pid="4" name="ICV">
    <vt:lpwstr>07009DF3477842C18AEAC200F6284886_11</vt:lpwstr>
  </property>
</Properties>
</file>