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  <p:sldMasterId id="2147483673" r:id="rId4"/>
    <p:sldMasterId id="2147483681" r:id="rId5"/>
    <p:sldMasterId id="2147483693" r:id="rId6"/>
  </p:sldMasterIdLst>
  <p:notesMasterIdLst>
    <p:notesMasterId r:id="rId8"/>
  </p:notesMasterIdLst>
  <p:handoutMasterIdLst>
    <p:handoutMasterId r:id="rId42"/>
  </p:handoutMasterIdLst>
  <p:sldIdLst>
    <p:sldId id="699" r:id="rId7"/>
    <p:sldId id="701" r:id="rId9"/>
    <p:sldId id="702" r:id="rId10"/>
    <p:sldId id="711" r:id="rId11"/>
    <p:sldId id="747" r:id="rId12"/>
    <p:sldId id="748" r:id="rId13"/>
    <p:sldId id="703" r:id="rId14"/>
    <p:sldId id="880" r:id="rId15"/>
    <p:sldId id="710" r:id="rId16"/>
    <p:sldId id="749" r:id="rId17"/>
    <p:sldId id="755" r:id="rId18"/>
    <p:sldId id="855" r:id="rId19"/>
    <p:sldId id="856" r:id="rId20"/>
    <p:sldId id="858" r:id="rId21"/>
    <p:sldId id="859" r:id="rId22"/>
    <p:sldId id="860" r:id="rId23"/>
    <p:sldId id="861" r:id="rId24"/>
    <p:sldId id="862" r:id="rId25"/>
    <p:sldId id="863" r:id="rId26"/>
    <p:sldId id="866" r:id="rId27"/>
    <p:sldId id="867" r:id="rId28"/>
    <p:sldId id="868" r:id="rId29"/>
    <p:sldId id="869" r:id="rId30"/>
    <p:sldId id="870" r:id="rId31"/>
    <p:sldId id="800" r:id="rId32"/>
    <p:sldId id="857" r:id="rId33"/>
    <p:sldId id="871" r:id="rId34"/>
    <p:sldId id="872" r:id="rId35"/>
    <p:sldId id="873" r:id="rId36"/>
    <p:sldId id="879" r:id="rId37"/>
    <p:sldId id="874" r:id="rId38"/>
    <p:sldId id="875" r:id="rId39"/>
    <p:sldId id="876" r:id="rId40"/>
    <p:sldId id="811" r:id="rId41"/>
  </p:sldIdLst>
  <p:sldSz cx="9144000" cy="5143500" type="screen16x9"/>
  <p:notesSz cx="6858000" cy="9144000"/>
  <p:defaultTextStyle>
    <a:defPPr>
      <a:defRPr lang="en-US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600" b="1" i="0" u="none" kern="1200" baseline="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sym typeface="Calibri" panose="020F0502020204030204" pitchFamily="34" charset="0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600" b="1" i="0" u="none" kern="1200" baseline="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sym typeface="Calibri" panose="020F0502020204030204" pitchFamily="34" charset="0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600" b="1" i="0" u="none" kern="1200" baseline="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sym typeface="Calibri" panose="020F0502020204030204" pitchFamily="34" charset="0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600" b="1" i="0" u="none" kern="1200" baseline="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sym typeface="Calibri" panose="020F0502020204030204" pitchFamily="34" charset="0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600" b="1" i="0" u="none" kern="1200" baseline="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sym typeface="Calibri" panose="020F0502020204030204" pitchFamily="34" charset="0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600" b="1" i="0" u="none" kern="1200" baseline="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sym typeface="Calibri" panose="020F0502020204030204" pitchFamily="34" charset="0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600" b="1" i="0" u="none" kern="1200" baseline="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sym typeface="Calibri" panose="020F0502020204030204" pitchFamily="34" charset="0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600" b="1" i="0" u="none" kern="1200" baseline="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sym typeface="Calibri" panose="020F0502020204030204" pitchFamily="34" charset="0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600" b="1" i="0" u="none" kern="1200" baseline="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sym typeface="Calibri" panose="020F0502020204030204" pitchFamily="34" charset="0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uforu" initials="j" lastIdx="1" clrIdx="0"/>
  <p:cmAuthor id="2" name="User" initials="U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F7F7F"/>
    <a:srgbClr val="C51A24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 varScale="1">
        <p:scale>
          <a:sx n="104" d="100"/>
          <a:sy n="104" d="100"/>
        </p:scale>
        <p:origin x="-396" y="-84"/>
      </p:cViewPr>
      <p:guideLst>
        <p:guide orient="horz" pos="1642"/>
        <p:guide pos="2865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2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6" Type="http://schemas.openxmlformats.org/officeDocument/2006/relationships/slideMaster" Target="slideMasters/slideMaster5.xml"/><Relationship Id="rId5" Type="http://schemas.openxmlformats.org/officeDocument/2006/relationships/slideMaster" Target="slideMasters/slideMaster4.xml"/><Relationship Id="rId46" Type="http://schemas.openxmlformats.org/officeDocument/2006/relationships/commentAuthors" Target="commentAuthors.xml"/><Relationship Id="rId45" Type="http://schemas.openxmlformats.org/officeDocument/2006/relationships/tableStyles" Target="tableStyles.xml"/><Relationship Id="rId44" Type="http://schemas.openxmlformats.org/officeDocument/2006/relationships/viewProps" Target="viewProps.xml"/><Relationship Id="rId43" Type="http://schemas.openxmlformats.org/officeDocument/2006/relationships/presProps" Target="presProps.xml"/><Relationship Id="rId42" Type="http://schemas.openxmlformats.org/officeDocument/2006/relationships/handoutMaster" Target="handoutMasters/handoutMaster1.xml"/><Relationship Id="rId41" Type="http://schemas.openxmlformats.org/officeDocument/2006/relationships/slide" Target="slides/slide34.xml"/><Relationship Id="rId40" Type="http://schemas.openxmlformats.org/officeDocument/2006/relationships/slide" Target="slides/slide33.xml"/><Relationship Id="rId4" Type="http://schemas.openxmlformats.org/officeDocument/2006/relationships/slideMaster" Target="slideMasters/slideMaster3.xml"/><Relationship Id="rId39" Type="http://schemas.openxmlformats.org/officeDocument/2006/relationships/slide" Target="slides/slide32.xml"/><Relationship Id="rId38" Type="http://schemas.openxmlformats.org/officeDocument/2006/relationships/slide" Target="slides/slide31.xml"/><Relationship Id="rId37" Type="http://schemas.openxmlformats.org/officeDocument/2006/relationships/slide" Target="slides/slide30.xml"/><Relationship Id="rId36" Type="http://schemas.openxmlformats.org/officeDocument/2006/relationships/slide" Target="slides/slide29.xml"/><Relationship Id="rId35" Type="http://schemas.openxmlformats.org/officeDocument/2006/relationships/slide" Target="slides/slide28.xml"/><Relationship Id="rId34" Type="http://schemas.openxmlformats.org/officeDocument/2006/relationships/slide" Target="slides/slide27.xml"/><Relationship Id="rId33" Type="http://schemas.openxmlformats.org/officeDocument/2006/relationships/slide" Target="slides/slide26.xml"/><Relationship Id="rId32" Type="http://schemas.openxmlformats.org/officeDocument/2006/relationships/slide" Target="slides/slide25.xml"/><Relationship Id="rId31" Type="http://schemas.openxmlformats.org/officeDocument/2006/relationships/slide" Target="slides/slide24.xml"/><Relationship Id="rId30" Type="http://schemas.openxmlformats.org/officeDocument/2006/relationships/slide" Target="slides/slide23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2.xml"/><Relationship Id="rId28" Type="http://schemas.openxmlformats.org/officeDocument/2006/relationships/slide" Target="slides/slide21.xml"/><Relationship Id="rId27" Type="http://schemas.openxmlformats.org/officeDocument/2006/relationships/slide" Target="slides/slide20.xml"/><Relationship Id="rId26" Type="http://schemas.openxmlformats.org/officeDocument/2006/relationships/slide" Target="slides/slide19.xml"/><Relationship Id="rId25" Type="http://schemas.openxmlformats.org/officeDocument/2006/relationships/slide" Target="slides/slide18.xml"/><Relationship Id="rId24" Type="http://schemas.openxmlformats.org/officeDocument/2006/relationships/slide" Target="slides/slide17.xml"/><Relationship Id="rId23" Type="http://schemas.openxmlformats.org/officeDocument/2006/relationships/slide" Target="slides/slide16.xml"/><Relationship Id="rId22" Type="http://schemas.openxmlformats.org/officeDocument/2006/relationships/slide" Target="slides/slide15.xml"/><Relationship Id="rId21" Type="http://schemas.openxmlformats.org/officeDocument/2006/relationships/slide" Target="slides/slide14.xml"/><Relationship Id="rId20" Type="http://schemas.openxmlformats.org/officeDocument/2006/relationships/slide" Target="slides/slide13.xml"/><Relationship Id="rId2" Type="http://schemas.openxmlformats.org/officeDocument/2006/relationships/theme" Target="theme/theme1.xml"/><Relationship Id="rId19" Type="http://schemas.openxmlformats.org/officeDocument/2006/relationships/slide" Target="slides/slide12.xml"/><Relationship Id="rId18" Type="http://schemas.openxmlformats.org/officeDocument/2006/relationships/slide" Target="slides/slide11.xml"/><Relationship Id="rId17" Type="http://schemas.openxmlformats.org/officeDocument/2006/relationships/slide" Target="slides/slide10.xml"/><Relationship Id="rId16" Type="http://schemas.openxmlformats.org/officeDocument/2006/relationships/slide" Target="slides/slide9.xml"/><Relationship Id="rId15" Type="http://schemas.openxmlformats.org/officeDocument/2006/relationships/slide" Target="slides/slide8.xml"/><Relationship Id="rId14" Type="http://schemas.openxmlformats.org/officeDocument/2006/relationships/slide" Target="slides/slide7.xml"/><Relationship Id="rId13" Type="http://schemas.openxmlformats.org/officeDocument/2006/relationships/slide" Target="slides/slide6.xml"/><Relationship Id="rId12" Type="http://schemas.openxmlformats.org/officeDocument/2006/relationships/slide" Target="slides/slide5.xml"/><Relationship Id="rId11" Type="http://schemas.openxmlformats.org/officeDocument/2006/relationships/slide" Target="slides/slide4.xml"/><Relationship Id="rId10" Type="http://schemas.openxmlformats.org/officeDocument/2006/relationships/slide" Target="slides/slide3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200" smtClean="0"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 smtClean="0">
                <a:ea typeface="宋体" panose="02010600030101010101" pitchFamily="2" charset="-122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>
              <a:defRPr sz="1200" smtClean="0"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6144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6147" name="文本占位符 6145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Click to edit Master text styles</a:t>
            </a: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marL="0" marR="0" lvl="1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Second level</a:t>
            </a: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marL="0" marR="0" lvl="2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Third level</a:t>
            </a: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marL="0" marR="0" lvl="3" indent="685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Fourth level</a:t>
            </a: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marL="0" marR="0" lvl="4" indent="9144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Fifth level</a:t>
            </a: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sz="1200" kern="120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cs typeface="Calibri" panose="020F0502020204030204" pitchFamily="34" charset="0"/>
        <a:sym typeface="Calibri" panose="020F0502020204030204" pitchFamily="34" charset="0"/>
      </a:defRPr>
    </a:lvl1pPr>
    <a:lvl2pPr lvl="1" indent="228600"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sz="1200" kern="120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cs typeface="Calibri" panose="020F0502020204030204" pitchFamily="34" charset="0"/>
        <a:sym typeface="Calibri" panose="020F0502020204030204" pitchFamily="34" charset="0"/>
      </a:defRPr>
    </a:lvl2pPr>
    <a:lvl3pPr lvl="2" indent="457200"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sz="1200" kern="120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cs typeface="Calibri" panose="020F0502020204030204" pitchFamily="34" charset="0"/>
        <a:sym typeface="Calibri" panose="020F0502020204030204" pitchFamily="34" charset="0"/>
      </a:defRPr>
    </a:lvl3pPr>
    <a:lvl4pPr lvl="3" indent="685800"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sz="1200" kern="120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cs typeface="Calibri" panose="020F0502020204030204" pitchFamily="34" charset="0"/>
        <a:sym typeface="Calibri" panose="020F0502020204030204" pitchFamily="34" charset="0"/>
      </a:defRPr>
    </a:lvl4pPr>
    <a:lvl5pPr lvl="4" indent="914400"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sz="1200" kern="120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cs typeface="Calibri" panose="020F0502020204030204" pitchFamily="34" charset="0"/>
        <a:sym typeface="Calibri" panose="020F0502020204030204" pitchFamily="34" charset="0"/>
      </a:defRPr>
    </a:lvl5pPr>
    <a:lvl6pPr marL="2286000" lvl="5" indent="914400" algn="l" defTabSz="914400" eaLnBrk="1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sym typeface="Calibri" panose="020F0502020204030204" pitchFamily="34" charset="0"/>
      </a:defRPr>
    </a:lvl6pPr>
    <a:lvl7pPr marL="2743200" lvl="6" indent="914400" algn="l" defTabSz="914400" eaLnBrk="1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sym typeface="Calibri" panose="020F0502020204030204" pitchFamily="34" charset="0"/>
      </a:defRPr>
    </a:lvl7pPr>
    <a:lvl8pPr marL="3200400" lvl="7" indent="914400" algn="l" defTabSz="914400" eaLnBrk="1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sym typeface="Calibri" panose="020F0502020204030204" pitchFamily="34" charset="0"/>
      </a:defRPr>
    </a:lvl8pPr>
    <a:lvl9pPr marL="3657600" lvl="8" indent="914400" algn="l" defTabSz="914400" eaLnBrk="1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sym typeface="Calibri" panose="020F0502020204030204" pitchFamily="34" charset="0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</p:spPr>
      </p:sp>
      <p:sp>
        <p:nvSpPr>
          <p:cNvPr id="46083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 dirty="0" smtClean="0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4281D7-AB8B-4A49-B31C-4FE8BBA57302}" type="slidenum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文本占位符 2"/>
          <p:cNvSpPr/>
          <p:nvPr>
            <p:ph type="body" idx="4294967295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文本占位符 2"/>
          <p:cNvSpPr/>
          <p:nvPr>
            <p:ph type="body" idx="4294967295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文本占位符 2"/>
          <p:cNvSpPr/>
          <p:nvPr>
            <p:ph type="body" idx="4294967295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</p:spPr>
      </p:sp>
      <p:sp>
        <p:nvSpPr>
          <p:cNvPr id="46083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 dirty="0" smtClean="0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6" Type="http://schemas.openxmlformats.org/officeDocument/2006/relationships/tags" Target="../tags/tag67.xml"/><Relationship Id="rId5" Type="http://schemas.openxmlformats.org/officeDocument/2006/relationships/tags" Target="../tags/tag66.xml"/><Relationship Id="rId4" Type="http://schemas.openxmlformats.org/officeDocument/2006/relationships/tags" Target="../tags/tag65.xml"/><Relationship Id="rId3" Type="http://schemas.openxmlformats.org/officeDocument/2006/relationships/tags" Target="../tags/tag64.xml"/><Relationship Id="rId2" Type="http://schemas.openxmlformats.org/officeDocument/2006/relationships/tags" Target="../tags/tag63.xml"/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6" Type="http://schemas.openxmlformats.org/officeDocument/2006/relationships/tags" Target="../tags/tag72.xml"/><Relationship Id="rId5" Type="http://schemas.openxmlformats.org/officeDocument/2006/relationships/tags" Target="../tags/tag71.xml"/><Relationship Id="rId4" Type="http://schemas.openxmlformats.org/officeDocument/2006/relationships/tags" Target="../tags/tag70.xml"/><Relationship Id="rId3" Type="http://schemas.openxmlformats.org/officeDocument/2006/relationships/tags" Target="../tags/tag69.xml"/><Relationship Id="rId2" Type="http://schemas.openxmlformats.org/officeDocument/2006/relationships/tags" Target="../tags/tag68.xml"/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6" Type="http://schemas.openxmlformats.org/officeDocument/2006/relationships/tags" Target="../tags/tag77.xml"/><Relationship Id="rId5" Type="http://schemas.openxmlformats.org/officeDocument/2006/relationships/tags" Target="../tags/tag76.xml"/><Relationship Id="rId4" Type="http://schemas.openxmlformats.org/officeDocument/2006/relationships/tags" Target="../tags/tag75.xml"/><Relationship Id="rId3" Type="http://schemas.openxmlformats.org/officeDocument/2006/relationships/tags" Target="../tags/tag74.xml"/><Relationship Id="rId2" Type="http://schemas.openxmlformats.org/officeDocument/2006/relationships/tags" Target="../tags/tag73.xml"/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7" Type="http://schemas.openxmlformats.org/officeDocument/2006/relationships/tags" Target="../tags/tag83.xml"/><Relationship Id="rId6" Type="http://schemas.openxmlformats.org/officeDocument/2006/relationships/tags" Target="../tags/tag82.xml"/><Relationship Id="rId5" Type="http://schemas.openxmlformats.org/officeDocument/2006/relationships/tags" Target="../tags/tag81.xml"/><Relationship Id="rId4" Type="http://schemas.openxmlformats.org/officeDocument/2006/relationships/tags" Target="../tags/tag80.xml"/><Relationship Id="rId3" Type="http://schemas.openxmlformats.org/officeDocument/2006/relationships/tags" Target="../tags/tag79.xml"/><Relationship Id="rId2" Type="http://schemas.openxmlformats.org/officeDocument/2006/relationships/tags" Target="../tags/tag78.xml"/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9" Type="http://schemas.openxmlformats.org/officeDocument/2006/relationships/tags" Target="../tags/tag91.xml"/><Relationship Id="rId8" Type="http://schemas.openxmlformats.org/officeDocument/2006/relationships/tags" Target="../tags/tag90.xml"/><Relationship Id="rId7" Type="http://schemas.openxmlformats.org/officeDocument/2006/relationships/tags" Target="../tags/tag89.xml"/><Relationship Id="rId6" Type="http://schemas.openxmlformats.org/officeDocument/2006/relationships/tags" Target="../tags/tag88.xml"/><Relationship Id="rId5" Type="http://schemas.openxmlformats.org/officeDocument/2006/relationships/tags" Target="../tags/tag87.xml"/><Relationship Id="rId4" Type="http://schemas.openxmlformats.org/officeDocument/2006/relationships/tags" Target="../tags/tag86.xml"/><Relationship Id="rId3" Type="http://schemas.openxmlformats.org/officeDocument/2006/relationships/tags" Target="../tags/tag85.xml"/><Relationship Id="rId2" Type="http://schemas.openxmlformats.org/officeDocument/2006/relationships/tags" Target="../tags/tag84.xml"/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5" Type="http://schemas.openxmlformats.org/officeDocument/2006/relationships/tags" Target="../tags/tag95.xml"/><Relationship Id="rId4" Type="http://schemas.openxmlformats.org/officeDocument/2006/relationships/tags" Target="../tags/tag94.xml"/><Relationship Id="rId3" Type="http://schemas.openxmlformats.org/officeDocument/2006/relationships/tags" Target="../tags/tag93.xml"/><Relationship Id="rId2" Type="http://schemas.openxmlformats.org/officeDocument/2006/relationships/tags" Target="../tags/tag92.xml"/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4" Type="http://schemas.openxmlformats.org/officeDocument/2006/relationships/tags" Target="../tags/tag98.xml"/><Relationship Id="rId3" Type="http://schemas.openxmlformats.org/officeDocument/2006/relationships/tags" Target="../tags/tag97.xml"/><Relationship Id="rId2" Type="http://schemas.openxmlformats.org/officeDocument/2006/relationships/tags" Target="../tags/tag96.xml"/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7" Type="http://schemas.openxmlformats.org/officeDocument/2006/relationships/tags" Target="../tags/tag104.xml"/><Relationship Id="rId6" Type="http://schemas.openxmlformats.org/officeDocument/2006/relationships/tags" Target="../tags/tag103.xml"/><Relationship Id="rId5" Type="http://schemas.openxmlformats.org/officeDocument/2006/relationships/tags" Target="../tags/tag102.xml"/><Relationship Id="rId4" Type="http://schemas.openxmlformats.org/officeDocument/2006/relationships/tags" Target="../tags/tag101.xml"/><Relationship Id="rId3" Type="http://schemas.openxmlformats.org/officeDocument/2006/relationships/tags" Target="../tags/tag100.xml"/><Relationship Id="rId2" Type="http://schemas.openxmlformats.org/officeDocument/2006/relationships/tags" Target="../tags/tag99.xml"/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6" Type="http://schemas.openxmlformats.org/officeDocument/2006/relationships/tags" Target="../tags/tag109.xml"/><Relationship Id="rId5" Type="http://schemas.openxmlformats.org/officeDocument/2006/relationships/tags" Target="../tags/tag108.xml"/><Relationship Id="rId4" Type="http://schemas.openxmlformats.org/officeDocument/2006/relationships/tags" Target="../tags/tag107.xml"/><Relationship Id="rId3" Type="http://schemas.openxmlformats.org/officeDocument/2006/relationships/tags" Target="../tags/tag106.xml"/><Relationship Id="rId2" Type="http://schemas.openxmlformats.org/officeDocument/2006/relationships/tags" Target="../tags/tag105.xml"/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5" Type="http://schemas.openxmlformats.org/officeDocument/2006/relationships/tags" Target="../tags/tag113.xml"/><Relationship Id="rId4" Type="http://schemas.openxmlformats.org/officeDocument/2006/relationships/tags" Target="../tags/tag112.xml"/><Relationship Id="rId3" Type="http://schemas.openxmlformats.org/officeDocument/2006/relationships/tags" Target="../tags/tag111.xml"/><Relationship Id="rId2" Type="http://schemas.openxmlformats.org/officeDocument/2006/relationships/tags" Target="../tags/tag110.xml"/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6" Type="http://schemas.openxmlformats.org/officeDocument/2006/relationships/tags" Target="../tags/tag118.xml"/><Relationship Id="rId5" Type="http://schemas.openxmlformats.org/officeDocument/2006/relationships/tags" Target="../tags/tag117.xml"/><Relationship Id="rId4" Type="http://schemas.openxmlformats.org/officeDocument/2006/relationships/tags" Target="../tags/tag116.xml"/><Relationship Id="rId3" Type="http://schemas.openxmlformats.org/officeDocument/2006/relationships/tags" Target="../tags/tag115.xml"/><Relationship Id="rId2" Type="http://schemas.openxmlformats.org/officeDocument/2006/relationships/tags" Target="../tags/tag114.xml"/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9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68263"/>
            <a:ext cx="2057400" cy="5075237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68263"/>
            <a:ext cx="6052930" cy="5075237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  <p:sp>
        <p:nvSpPr>
          <p:cNvPr id="6" name="矩形 5"/>
          <p:cNvSpPr/>
          <p:nvPr userDrawn="1"/>
        </p:nvSpPr>
        <p:spPr>
          <a:xfrm>
            <a:off x="-24765" y="-6191"/>
            <a:ext cx="9168765" cy="51558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2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899100" y="685800"/>
            <a:ext cx="7349400" cy="19278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45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899100" y="2670300"/>
            <a:ext cx="7349400" cy="11043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18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456300"/>
            <a:ext cx="8226900" cy="5292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7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456300" y="1117800"/>
            <a:ext cx="8226900" cy="3569400"/>
          </a:xfrm>
        </p:spPr>
        <p:txBody>
          <a:bodyPr vert="horz" lIns="90000" tIns="46800" rIns="90000" bIns="4680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35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05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05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17145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493100" y="2886300"/>
            <a:ext cx="5826600" cy="5751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33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493100" y="3461400"/>
            <a:ext cx="5826600" cy="6507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3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456300"/>
            <a:ext cx="8226900" cy="5292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7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456300" y="1125900"/>
            <a:ext cx="3882600" cy="3561300"/>
          </a:xfrm>
        </p:spPr>
        <p:txBody>
          <a:bodyPr vert="horz" lIns="90000" tIns="46800" rIns="90000" bIns="4680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05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05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808700" y="1125900"/>
            <a:ext cx="3882600" cy="3561300"/>
          </a:xfrm>
        </p:spPr>
        <p:txBody>
          <a:bodyPr lIns="90000" tIns="46800" rIns="90000" bIns="46800">
            <a:normAutofit/>
          </a:bodyPr>
          <a:lstStyle>
            <a:lvl1pPr marL="171450" indent="-17145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2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514350" indent="-17145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2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857250" indent="-17145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2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200150" indent="-17145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05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05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456300"/>
            <a:ext cx="8226900" cy="5292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7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456300" y="1071900"/>
            <a:ext cx="4006800" cy="2862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15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56300" y="1390500"/>
            <a:ext cx="4006800" cy="3296700"/>
          </a:xfrm>
        </p:spPr>
        <p:txBody>
          <a:bodyPr vert="horz" lIns="101600" tIns="0" rIns="82550" bIns="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05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05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4676813" y="1066297"/>
            <a:ext cx="4006800" cy="2862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15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4676813" y="1390500"/>
            <a:ext cx="4006800" cy="3296700"/>
          </a:xfrm>
        </p:spPr>
        <p:txBody>
          <a:bodyPr vert="horz" lIns="101600" tIns="0" rIns="82550" bIns="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05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05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456300"/>
            <a:ext cx="8226900" cy="5292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7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456300" y="1166400"/>
            <a:ext cx="3924808" cy="3456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4762800" y="1166400"/>
            <a:ext cx="3920400" cy="3456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429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7676100" y="685800"/>
            <a:ext cx="783000" cy="37719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1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  <a:endParaRPr dirty="0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85800" y="685800"/>
            <a:ext cx="6876900" cy="3771900"/>
          </a:xfrm>
        </p:spPr>
        <p:txBody>
          <a:bodyPr vert="eaVert" lIns="46800" tIns="46800" rIns="46800" bIns="46800"/>
          <a:lstStyle>
            <a:lvl1pPr marL="171450" indent="-17145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514350" indent="-17145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857250" indent="-17145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200150" indent="-17145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1543050" indent="-17145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456300" y="580500"/>
            <a:ext cx="8229600" cy="4112100"/>
          </a:xfrm>
        </p:spPr>
        <p:txBody>
          <a:bodyPr/>
          <a:lstStyle>
            <a:lvl1pPr marL="171450" indent="-17145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514350" indent="-17145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857250" indent="-17145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200150" indent="-17145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1543050" indent="-17145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899100" y="1863000"/>
            <a:ext cx="7349400" cy="7641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45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899100" y="2670300"/>
            <a:ext cx="7349400" cy="3537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18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59080" y="72390"/>
            <a:ext cx="5461159" cy="393859"/>
          </a:xfrm>
        </p:spPr>
        <p:txBody>
          <a:bodyPr anchor="b"/>
          <a:lstStyle>
            <a:lvl1pPr algn="l">
              <a:defRPr sz="1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8" name="标题 7"/>
          <p:cNvSpPr>
            <a:spLocks noGrp="1"/>
          </p:cNvSpPr>
          <p:nvPr>
            <p:ph type="ctrTitle"/>
          </p:nvPr>
        </p:nvSpPr>
        <p:spPr>
          <a:xfrm>
            <a:off x="259080" y="72390"/>
            <a:ext cx="5461159" cy="393859"/>
          </a:xfrm>
        </p:spPr>
        <p:txBody>
          <a:bodyPr anchor="b"/>
          <a:lstStyle>
            <a:lvl1pPr algn="l">
              <a:defRPr sz="1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722835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8" name="标题 7"/>
          <p:cNvSpPr>
            <a:spLocks noGrp="1"/>
          </p:cNvSpPr>
          <p:nvPr>
            <p:ph type="ctrTitle"/>
          </p:nvPr>
        </p:nvSpPr>
        <p:spPr>
          <a:xfrm>
            <a:off x="259080" y="72390"/>
            <a:ext cx="5461159" cy="393859"/>
          </a:xfrm>
        </p:spPr>
        <p:txBody>
          <a:bodyPr anchor="b"/>
          <a:lstStyle>
            <a:lvl1pPr algn="l">
              <a:defRPr sz="1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8" name="标题 7"/>
          <p:cNvSpPr>
            <a:spLocks noGrp="1"/>
          </p:cNvSpPr>
          <p:nvPr>
            <p:ph type="ctrTitle"/>
          </p:nvPr>
        </p:nvSpPr>
        <p:spPr>
          <a:xfrm>
            <a:off x="259080" y="72390"/>
            <a:ext cx="5461159" cy="393859"/>
          </a:xfrm>
        </p:spPr>
        <p:txBody>
          <a:bodyPr anchor="b"/>
          <a:lstStyle>
            <a:lvl1pPr algn="l">
              <a:defRPr sz="1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/>
          <p:cNvSpPr>
            <a:spLocks noGrp="1"/>
          </p:cNvSpPr>
          <p:nvPr>
            <p:ph type="ctrTitle"/>
          </p:nvPr>
        </p:nvSpPr>
        <p:spPr>
          <a:xfrm>
            <a:off x="259080" y="72390"/>
            <a:ext cx="5461159" cy="393859"/>
          </a:xfrm>
        </p:spPr>
        <p:txBody>
          <a:bodyPr anchor="b"/>
          <a:lstStyle>
            <a:lvl1pPr algn="l">
              <a:defRPr sz="1500" b="1">
                <a:latin typeface="Microsoft YaHei Bold" panose="020B0502040204020203" charset="-122"/>
                <a:ea typeface="Microsoft YaHei Bold" panose="020B0502040204020203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  <p:sp>
        <p:nvSpPr>
          <p:cNvPr id="6" name="矩形 5"/>
          <p:cNvSpPr/>
          <p:nvPr userDrawn="1"/>
        </p:nvSpPr>
        <p:spPr>
          <a:xfrm>
            <a:off x="-24765" y="-6191"/>
            <a:ext cx="9168765" cy="51558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2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7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/>
          <p:cNvSpPr>
            <a:spLocks noGrp="1"/>
          </p:cNvSpPr>
          <p:nvPr>
            <p:ph type="ctrTitle"/>
          </p:nvPr>
        </p:nvSpPr>
        <p:spPr>
          <a:xfrm>
            <a:off x="259080" y="72390"/>
            <a:ext cx="5461159" cy="393859"/>
          </a:xfrm>
        </p:spPr>
        <p:txBody>
          <a:bodyPr anchor="b"/>
          <a:lstStyle>
            <a:lvl1pPr algn="l">
              <a:defRPr sz="1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9" name="Shape 22"/>
          <p:cNvSpPr>
            <a:spLocks noChangeArrowheads="1"/>
          </p:cNvSpPr>
          <p:nvPr userDrawn="1"/>
        </p:nvSpPr>
        <p:spPr bwMode="auto">
          <a:xfrm>
            <a:off x="-952" y="134303"/>
            <a:ext cx="189000" cy="270000"/>
          </a:xfrm>
          <a:prstGeom prst="rect">
            <a:avLst/>
          </a:prstGeom>
          <a:solidFill>
            <a:srgbClr val="C51A24"/>
          </a:solidFill>
          <a:ln w="12700">
            <a:noFill/>
            <a:miter lim="400000"/>
          </a:ln>
        </p:spPr>
        <p:txBody>
          <a:bodyPr lIns="45718" rIns="45718" anchor="ctr"/>
          <a:p>
            <a:pPr hangingPunct="0"/>
            <a:endParaRPr lang="en-US" altLang="zh-CN" sz="1800" b="0" baseline="0">
              <a:solidFill>
                <a:srgbClr val="DF2024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899100" y="685800"/>
            <a:ext cx="7349400" cy="19278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45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899100" y="2670300"/>
            <a:ext cx="7349400" cy="11043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18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456300"/>
            <a:ext cx="8226900" cy="5292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7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456300" y="1117800"/>
            <a:ext cx="8226900" cy="3569400"/>
          </a:xfrm>
        </p:spPr>
        <p:txBody>
          <a:bodyPr vert="horz" lIns="90000" tIns="46800" rIns="90000" bIns="4680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35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05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05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17145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493100" y="2886300"/>
            <a:ext cx="5826600" cy="5751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33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493100" y="3461400"/>
            <a:ext cx="5826600" cy="6507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3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456300"/>
            <a:ext cx="8226900" cy="5292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7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456300" y="1125900"/>
            <a:ext cx="3882600" cy="3561300"/>
          </a:xfrm>
        </p:spPr>
        <p:txBody>
          <a:bodyPr vert="horz" lIns="90000" tIns="46800" rIns="90000" bIns="4680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05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05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808700" y="1125900"/>
            <a:ext cx="3882600" cy="3561300"/>
          </a:xfrm>
        </p:spPr>
        <p:txBody>
          <a:bodyPr lIns="90000" tIns="46800" rIns="90000" bIns="46800">
            <a:normAutofit/>
          </a:bodyPr>
          <a:lstStyle>
            <a:lvl1pPr marL="171450" indent="-17145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2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514350" indent="-17145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2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857250" indent="-17145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2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200150" indent="-17145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05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05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456300"/>
            <a:ext cx="8226900" cy="5292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7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456300" y="1071900"/>
            <a:ext cx="4006800" cy="2862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15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56300" y="1390500"/>
            <a:ext cx="4006800" cy="3296700"/>
          </a:xfrm>
        </p:spPr>
        <p:txBody>
          <a:bodyPr vert="horz" lIns="101600" tIns="0" rIns="82550" bIns="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05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05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4676813" y="1066297"/>
            <a:ext cx="4006800" cy="2862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15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4676813" y="1390500"/>
            <a:ext cx="4006800" cy="3296700"/>
          </a:xfrm>
        </p:spPr>
        <p:txBody>
          <a:bodyPr vert="horz" lIns="101600" tIns="0" rIns="82550" bIns="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05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05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456300"/>
            <a:ext cx="8226900" cy="5292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7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456300" y="1166400"/>
            <a:ext cx="3924808" cy="3456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4762800" y="1166400"/>
            <a:ext cx="3920400" cy="3456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429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7676100" y="685800"/>
            <a:ext cx="783000" cy="37719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1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  <a:endParaRPr dirty="0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85800" y="685800"/>
            <a:ext cx="6876900" cy="3771900"/>
          </a:xfrm>
        </p:spPr>
        <p:txBody>
          <a:bodyPr vert="eaVert" lIns="46800" tIns="46800" rIns="46800" bIns="46800"/>
          <a:lstStyle>
            <a:lvl1pPr marL="171450" indent="-17145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514350" indent="-17145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857250" indent="-17145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200150" indent="-17145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1543050" indent="-17145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2504" cy="394335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200150"/>
            <a:ext cx="4032504" cy="394335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456300" y="580500"/>
            <a:ext cx="8229600" cy="4112100"/>
          </a:xfrm>
        </p:spPr>
        <p:txBody>
          <a:bodyPr/>
          <a:lstStyle>
            <a:lvl1pPr marL="171450" indent="-17145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514350" indent="-17145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857250" indent="-17145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200150" indent="-17145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1543050" indent="-17145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899100" y="1863000"/>
            <a:ext cx="7349400" cy="7641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45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899100" y="2670300"/>
            <a:ext cx="7349400" cy="3537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18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>
              <a:solidFill>
                <a:srgbClr val="898989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>
              <a:solidFill>
                <a:srgbClr val="898989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>
              <a:solidFill>
                <a:srgbClr val="898989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>
              <a:solidFill>
                <a:srgbClr val="898989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>
              <a:solidFill>
                <a:srgbClr val="898989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>
              <a:solidFill>
                <a:srgbClr val="898989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>
              <a:solidFill>
                <a:srgbClr val="898989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>
              <a:solidFill>
                <a:srgbClr val="898989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333829"/>
            <a:ext cx="3655181" cy="617934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1999034"/>
            <a:ext cx="3655181" cy="264321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3829"/>
            <a:ext cx="3673182" cy="617934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034"/>
            <a:ext cx="3673182" cy="264321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>
              <a:solidFill>
                <a:srgbClr val="898989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>
              <a:solidFill>
                <a:srgbClr val="898989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>
              <a:solidFill>
                <a:srgbClr val="898989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3124012" cy="120015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01"/>
            <a:ext cx="4629150" cy="4052888"/>
          </a:xfrm>
        </p:spPr>
        <p:txBody>
          <a:bodyPr vert="horz" wrap="square" lIns="45718" tIns="45718" rIns="45718" bIns="45718" numCol="1" anchor="t" anchorCtr="0" compatLnSpc="1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700"/>
              </a:spcBef>
              <a:spcAft>
                <a:spcPct val="0"/>
              </a:spcAft>
              <a:buClrTx/>
              <a:buSzPct val="100000"/>
              <a:buFont typeface="Arial" panose="020B0604020202020204" pitchFamily="34" charset="0"/>
              <a:buNone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3124012" cy="2858691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1.xml"/><Relationship Id="rId8" Type="http://schemas.openxmlformats.org/officeDocument/2006/relationships/slideLayout" Target="../slideLayouts/slideLayout20.xml"/><Relationship Id="rId7" Type="http://schemas.openxmlformats.org/officeDocument/2006/relationships/slideLayout" Target="../slideLayouts/slideLayout19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8" Type="http://schemas.openxmlformats.org/officeDocument/2006/relationships/theme" Target="../theme/theme2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13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theme" Target="../theme/theme3.xml"/><Relationship Id="rId8" Type="http://schemas.openxmlformats.org/officeDocument/2006/relationships/image" Target="../media/image1.png"/><Relationship Id="rId7" Type="http://schemas.openxmlformats.org/officeDocument/2006/relationships/slideLayout" Target="../slideLayouts/slideLayout30.xml"/><Relationship Id="rId6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7.xml"/><Relationship Id="rId3" Type="http://schemas.openxmlformats.org/officeDocument/2006/relationships/slideLayout" Target="../slideLayouts/slideLayout26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9.xml"/><Relationship Id="rId8" Type="http://schemas.openxmlformats.org/officeDocument/2006/relationships/slideLayout" Target="../slideLayouts/slideLayout38.xml"/><Relationship Id="rId7" Type="http://schemas.openxmlformats.org/officeDocument/2006/relationships/slideLayout" Target="../slideLayouts/slideLayout37.xml"/><Relationship Id="rId6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5.xml"/><Relationship Id="rId4" Type="http://schemas.openxmlformats.org/officeDocument/2006/relationships/slideLayout" Target="../slideLayouts/slideLayout34.xml"/><Relationship Id="rId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32.xml"/><Relationship Id="rId18" Type="http://schemas.openxmlformats.org/officeDocument/2006/relationships/theme" Target="../theme/theme4.xml"/><Relationship Id="rId17" Type="http://schemas.openxmlformats.org/officeDocument/2006/relationships/tags" Target="../tags/tag124.xml"/><Relationship Id="rId16" Type="http://schemas.openxmlformats.org/officeDocument/2006/relationships/tags" Target="../tags/tag123.xml"/><Relationship Id="rId15" Type="http://schemas.openxmlformats.org/officeDocument/2006/relationships/tags" Target="../tags/tag122.xml"/><Relationship Id="rId14" Type="http://schemas.openxmlformats.org/officeDocument/2006/relationships/tags" Target="../tags/tag121.xml"/><Relationship Id="rId13" Type="http://schemas.openxmlformats.org/officeDocument/2006/relationships/tags" Target="../tags/tag120.xml"/><Relationship Id="rId12" Type="http://schemas.openxmlformats.org/officeDocument/2006/relationships/tags" Target="../tags/tag119.xml"/><Relationship Id="rId11" Type="http://schemas.openxmlformats.org/officeDocument/2006/relationships/slideLayout" Target="../slideLayouts/slideLayout41.xml"/><Relationship Id="rId10" Type="http://schemas.openxmlformats.org/officeDocument/2006/relationships/slideLayout" Target="../slideLayouts/slideLayout40.xml"/><Relationship Id="rId1" Type="http://schemas.openxmlformats.org/officeDocument/2006/relationships/slideLayout" Target="../slideLayouts/slideLayout31.xml"/></Relationships>
</file>

<file path=ppt/slideMasters/_rels/slideMaster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0.xml"/><Relationship Id="rId8" Type="http://schemas.openxmlformats.org/officeDocument/2006/relationships/slideLayout" Target="../slideLayouts/slideLayout49.xml"/><Relationship Id="rId7" Type="http://schemas.openxmlformats.org/officeDocument/2006/relationships/slideLayout" Target="../slideLayouts/slideLayout48.xml"/><Relationship Id="rId6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5.xml"/><Relationship Id="rId3" Type="http://schemas.openxmlformats.org/officeDocument/2006/relationships/slideLayout" Target="../slideLayouts/slideLayout44.xml"/><Relationship Id="rId2" Type="http://schemas.openxmlformats.org/officeDocument/2006/relationships/slideLayout" Target="../slideLayouts/slideLayout43.xml"/><Relationship Id="rId12" Type="http://schemas.openxmlformats.org/officeDocument/2006/relationships/theme" Target="../theme/theme5.xml"/><Relationship Id="rId11" Type="http://schemas.openxmlformats.org/officeDocument/2006/relationships/slideLayout" Target="../slideLayouts/slideLayout52.xml"/><Relationship Id="rId10" Type="http://schemas.openxmlformats.org/officeDocument/2006/relationships/slideLayout" Target="../slideLayouts/slideLayout51.xml"/><Relationship Id="rId1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4"/>
          <p:cNvSpPr>
            <a:spLocks noGrp="1"/>
          </p:cNvSpPr>
          <p:nvPr>
            <p:ph type="title"/>
          </p:nvPr>
        </p:nvSpPr>
        <p:spPr>
          <a:xfrm>
            <a:off x="457200" y="68263"/>
            <a:ext cx="8229600" cy="1131887"/>
          </a:xfrm>
          <a:prstGeom prst="rect">
            <a:avLst/>
          </a:prstGeom>
          <a:noFill/>
          <a:ln w="12700">
            <a:noFill/>
          </a:ln>
        </p:spPr>
        <p:txBody>
          <a:bodyPr lIns="45718" tIns="45718" rIns="45718" bIns="45718" anchor="ctr"/>
          <a:lstStyle/>
          <a:p>
            <a:pPr lvl="0"/>
            <a:r>
              <a:rPr lang="en-US" altLang="zh-CN" dirty="0"/>
              <a:t>Click to edit Master title style</a:t>
            </a:r>
            <a:endParaRPr lang="en-US" altLang="zh-CN" dirty="0"/>
          </a:p>
        </p:txBody>
      </p:sp>
      <p:sp>
        <p:nvSpPr>
          <p:cNvPr id="1027" name="文本占位符 1025"/>
          <p:cNvSpPr>
            <a:spLocks noGrp="1"/>
          </p:cNvSpPr>
          <p:nvPr>
            <p:ph type="body"/>
          </p:nvPr>
        </p:nvSpPr>
        <p:spPr>
          <a:xfrm>
            <a:off x="457200" y="1200150"/>
            <a:ext cx="8229600" cy="3943350"/>
          </a:xfrm>
          <a:prstGeom prst="rect">
            <a:avLst/>
          </a:prstGeom>
          <a:noFill/>
          <a:ln w="12700">
            <a:noFill/>
          </a:ln>
        </p:spPr>
        <p:txBody>
          <a:bodyPr lIns="45718" tIns="45718" rIns="45718" bIns="45718" anchor="t"/>
          <a:lstStyle/>
          <a:p>
            <a:pPr lvl="0"/>
            <a:r>
              <a:rPr lang="en-US" altLang="zh-CN" dirty="0"/>
              <a:t>Click to edit Master text styles</a:t>
            </a:r>
            <a:endParaRPr lang="en-US" altLang="zh-CN" dirty="0"/>
          </a:p>
          <a:p>
            <a:pPr lvl="1" indent="-3259455"/>
            <a:r>
              <a:rPr lang="en-US" altLang="zh-CN" dirty="0"/>
              <a:t>Second level</a:t>
            </a:r>
            <a:endParaRPr lang="en-US" altLang="zh-CN" dirty="0"/>
          </a:p>
          <a:p>
            <a:pPr lvl="2" indent="-3038475"/>
            <a:r>
              <a:rPr lang="en-US" altLang="zh-CN" dirty="0"/>
              <a:t>Third level</a:t>
            </a:r>
            <a:endParaRPr lang="en-US" altLang="zh-CN" dirty="0"/>
          </a:p>
          <a:p>
            <a:pPr lvl="3" indent="-3634105"/>
            <a:r>
              <a:rPr lang="en-US" altLang="zh-CN" dirty="0"/>
              <a:t>Fourth level</a:t>
            </a:r>
            <a:endParaRPr lang="en-US" altLang="zh-CN" dirty="0"/>
          </a:p>
          <a:p>
            <a:pPr lvl="4" indent="-3634105"/>
            <a:r>
              <a:rPr lang="en-US" altLang="zh-CN" dirty="0"/>
              <a:t>Fifth level</a:t>
            </a:r>
            <a:endParaRPr lang="en-US" altLang="zh-CN" dirty="0"/>
          </a:p>
        </p:txBody>
      </p:sp>
      <p:sp>
        <p:nvSpPr>
          <p:cNvPr id="2" name="灯片编号占位符 1026"/>
          <p:cNvSpPr>
            <a:spLocks noGrp="1"/>
          </p:cNvSpPr>
          <p:nvPr>
            <p:ph type="sldNum" sz="quarter" idx="2"/>
          </p:nvPr>
        </p:nvSpPr>
        <p:spPr>
          <a:xfrm>
            <a:off x="8426450" y="4765675"/>
            <a:ext cx="257175" cy="269875"/>
          </a:xfrm>
          <a:prstGeom prst="rect">
            <a:avLst/>
          </a:prstGeom>
          <a:noFill/>
          <a:ln w="12700">
            <a:noFill/>
          </a:ln>
        </p:spPr>
        <p:txBody>
          <a:bodyPr vert="horz" wrap="none" lIns="45718" tIns="45718" rIns="45718" bIns="45718" numCol="1" anchor="ctr" anchorCtr="0" compatLnSpc="1"/>
          <a:lstStyle/>
          <a:p>
            <a:pPr lvl="0" algn="r" eaLnBrk="1" fontAlgn="base" hangingPunct="1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 kern="1200">
          <a:solidFill>
            <a:srgbClr val="000000"/>
          </a:solidFill>
          <a:latin typeface="+mj-lt"/>
          <a:ea typeface="+mj-ea"/>
          <a:cs typeface="Calibri" panose="020F0502020204030204" pitchFamily="34" charset="0"/>
          <a:sym typeface="Calibri" panose="020F050202020403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5pPr>
      <a:lvl6pPr marL="457200" algn="ctr" rtl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6pPr>
      <a:lvl7pPr marL="914400" algn="ctr" rtl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7pPr>
      <a:lvl8pPr marL="1371600" algn="ctr" rtl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8pPr>
      <a:lvl9pPr marL="1828800" algn="ctr" rtl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buChar char="•"/>
        <a:defRPr sz="3200" kern="1200">
          <a:solidFill>
            <a:srgbClr val="000000"/>
          </a:solidFill>
          <a:latin typeface="+mn-lt"/>
          <a:ea typeface="+mn-ea"/>
          <a:cs typeface="Calibri" panose="020F0502020204030204" pitchFamily="34" charset="0"/>
          <a:sym typeface="Calibri" panose="020F0502020204030204" pitchFamily="34" charset="0"/>
        </a:defRPr>
      </a:lvl1pPr>
      <a:lvl2pPr marL="3716655" lvl="1" indent="-3259455" algn="l" rtl="0" eaLnBrk="0" fontAlgn="base" hangingPunct="0"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buChar char="–"/>
        <a:defRPr sz="3200" kern="1200">
          <a:solidFill>
            <a:srgbClr val="000000"/>
          </a:solidFill>
          <a:latin typeface="+mn-lt"/>
          <a:ea typeface="+mn-ea"/>
          <a:cs typeface="Calibri" panose="020F0502020204030204" pitchFamily="34" charset="0"/>
          <a:sym typeface="Calibri" panose="020F0502020204030204" pitchFamily="34" charset="0"/>
        </a:defRPr>
      </a:lvl2pPr>
      <a:lvl3pPr marL="3952875" lvl="2" indent="-3038475" algn="l" rtl="0" eaLnBrk="0" fontAlgn="base" hangingPunct="0"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buChar char="•"/>
        <a:defRPr sz="3200" kern="1200">
          <a:solidFill>
            <a:srgbClr val="000000"/>
          </a:solidFill>
          <a:latin typeface="+mn-lt"/>
          <a:ea typeface="+mn-ea"/>
          <a:cs typeface="Calibri" panose="020F0502020204030204" pitchFamily="34" charset="0"/>
          <a:sym typeface="Calibri" panose="020F0502020204030204" pitchFamily="34" charset="0"/>
        </a:defRPr>
      </a:lvl3pPr>
      <a:lvl4pPr marL="5005705" lvl="3" indent="-3634105" algn="l" rtl="0" eaLnBrk="0" fontAlgn="base" hangingPunct="0"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buChar char="–"/>
        <a:defRPr sz="3200" kern="1200">
          <a:solidFill>
            <a:srgbClr val="000000"/>
          </a:solidFill>
          <a:latin typeface="+mn-lt"/>
          <a:ea typeface="+mn-ea"/>
          <a:cs typeface="Calibri" panose="020F0502020204030204" pitchFamily="34" charset="0"/>
          <a:sym typeface="Calibri" panose="020F0502020204030204" pitchFamily="34" charset="0"/>
        </a:defRPr>
      </a:lvl4pPr>
      <a:lvl5pPr marL="5462905" lvl="4" indent="-3634105" algn="l" rtl="0" eaLnBrk="0" fontAlgn="base" hangingPunct="0"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buChar char="»"/>
        <a:defRPr sz="3200" kern="1200">
          <a:solidFill>
            <a:srgbClr val="000000"/>
          </a:solidFill>
          <a:latin typeface="+mn-lt"/>
          <a:ea typeface="+mn-ea"/>
          <a:cs typeface="Calibri" panose="020F0502020204030204" pitchFamily="34" charset="0"/>
          <a:sym typeface="Calibri" panose="020F0502020204030204" pitchFamily="34" charset="0"/>
        </a:defRPr>
      </a:lvl5pPr>
      <a:lvl6pPr marL="2514600" lvl="5" indent="-228600" algn="l" defTabSz="914400" eaLnBrk="1" fontAlgn="base" latinLnBrk="0" hangingPunct="0">
        <a:lnSpc>
          <a:spcPct val="100000"/>
        </a:lnSpc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defRPr sz="3200" b="0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6pPr>
      <a:lvl7pPr marL="2971800" lvl="6" indent="-228600" algn="l" defTabSz="914400" eaLnBrk="1" fontAlgn="base" latinLnBrk="0" hangingPunct="0">
        <a:lnSpc>
          <a:spcPct val="100000"/>
        </a:lnSpc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defRPr sz="3200" b="0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7pPr>
      <a:lvl8pPr marL="3429000" lvl="7" indent="-228600" algn="l" defTabSz="914400" eaLnBrk="1" fontAlgn="base" latinLnBrk="0" hangingPunct="0">
        <a:lnSpc>
          <a:spcPct val="100000"/>
        </a:lnSpc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defRPr sz="3200" b="0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8pPr>
      <a:lvl9pPr marL="3886200" lvl="8" indent="-228600" algn="l" defTabSz="914400" eaLnBrk="1" fontAlgn="base" latinLnBrk="0" hangingPunct="0">
        <a:lnSpc>
          <a:spcPct val="100000"/>
        </a:lnSpc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defRPr sz="3200" b="0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9pPr>
    </p:bodyStyle>
    <p:otherStyle>
      <a:lvl1pPr marL="0" lvl="0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0" lvl="1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2pPr>
      <a:lvl3pPr marL="0" lvl="2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3pPr>
      <a:lvl4pPr marL="0" lvl="3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4pPr>
      <a:lvl5pPr marL="0" lvl="4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5pPr>
      <a:lvl6pPr marL="2286000" lvl="5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6pPr>
      <a:lvl7pPr marL="2743200" lvl="6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7pPr>
      <a:lvl8pPr marL="3200400" lvl="7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8pPr>
      <a:lvl9pPr marL="3657600" lvl="8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456300" y="456300"/>
            <a:ext cx="8226900" cy="5292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456300" y="1117800"/>
            <a:ext cx="8226900" cy="35694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459000" y="4735800"/>
            <a:ext cx="2025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75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3087000" y="4735800"/>
            <a:ext cx="2970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75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6658200" y="4735800"/>
            <a:ext cx="2025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75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7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3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5143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207135" algn="l"/>
          <a:tab pos="1207135" algn="l"/>
          <a:tab pos="1207135" algn="l"/>
          <a:tab pos="1207135" algn="l"/>
        </a:tabLst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8572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2001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15430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16" name="标题 15"/>
          <p:cNvSpPr>
            <a:spLocks noGrp="1"/>
          </p:cNvSpPr>
          <p:nvPr>
            <p:ph type="ctrTitle"/>
          </p:nvPr>
        </p:nvSpPr>
        <p:spPr>
          <a:xfrm>
            <a:off x="187643" y="72390"/>
            <a:ext cx="7141369" cy="393859"/>
          </a:xfrm>
        </p:spPr>
        <p:txBody>
          <a:bodyPr anchor="b"/>
          <a:lstStyle>
            <a:lvl1pPr algn="l">
              <a:defRPr sz="1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7" name="Shape 22"/>
          <p:cNvSpPr>
            <a:spLocks noChangeArrowheads="1"/>
          </p:cNvSpPr>
          <p:nvPr userDrawn="1"/>
        </p:nvSpPr>
        <p:spPr bwMode="auto">
          <a:xfrm>
            <a:off x="-952" y="134303"/>
            <a:ext cx="189000" cy="270000"/>
          </a:xfrm>
          <a:prstGeom prst="rect">
            <a:avLst/>
          </a:prstGeom>
          <a:solidFill>
            <a:srgbClr val="C51A24"/>
          </a:solidFill>
          <a:ln w="12700">
            <a:noFill/>
            <a:miter lim="400000"/>
          </a:ln>
        </p:spPr>
        <p:txBody>
          <a:bodyPr lIns="45718" rIns="45718" anchor="ctr"/>
          <a:p>
            <a:pPr hangingPunct="0"/>
            <a:endParaRPr lang="en-US" altLang="zh-CN" sz="1800" b="0" baseline="0">
              <a:solidFill>
                <a:srgbClr val="DF2024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grpSp>
        <p:nvGrpSpPr>
          <p:cNvPr id="8" name="组合 7"/>
          <p:cNvGrpSpPr/>
          <p:nvPr userDrawn="1"/>
        </p:nvGrpSpPr>
        <p:grpSpPr>
          <a:xfrm>
            <a:off x="8131969" y="131921"/>
            <a:ext cx="782479" cy="275273"/>
            <a:chOff x="17075" y="277"/>
            <a:chExt cx="1643" cy="578"/>
          </a:xfrm>
        </p:grpSpPr>
        <p:grpSp>
          <p:nvGrpSpPr>
            <p:cNvPr id="11" name="组合 10"/>
            <p:cNvGrpSpPr/>
            <p:nvPr/>
          </p:nvGrpSpPr>
          <p:grpSpPr>
            <a:xfrm>
              <a:off x="17075" y="491"/>
              <a:ext cx="1643" cy="364"/>
              <a:chOff x="17075" y="619"/>
              <a:chExt cx="1643" cy="364"/>
            </a:xfrm>
          </p:grpSpPr>
          <p:sp>
            <p:nvSpPr>
              <p:cNvPr id="12" name="Shape 22"/>
              <p:cNvSpPr>
                <a:spLocks noChangeArrowheads="1"/>
              </p:cNvSpPr>
              <p:nvPr/>
            </p:nvSpPr>
            <p:spPr bwMode="auto">
              <a:xfrm>
                <a:off x="17075" y="619"/>
                <a:ext cx="1643" cy="290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12700">
                <a:noFill/>
                <a:miter lim="400000"/>
              </a:ln>
            </p:spPr>
            <p:txBody>
              <a:bodyPr lIns="45718" rIns="45718" anchor="ctr"/>
              <a:p>
                <a:pPr hangingPunct="0"/>
                <a:endParaRPr lang="en-US" altLang="zh-CN" sz="1800" b="0" baseline="0">
                  <a:solidFill>
                    <a:srgbClr val="DF2024"/>
                  </a:solidFill>
                  <a:latin typeface="Calibri" panose="020F0502020204030204" pitchFamily="34" charset="0"/>
                  <a:ea typeface="Calibri" panose="020F0502020204030204" pitchFamily="34" charset="0"/>
                </a:endParaRPr>
              </a:p>
            </p:txBody>
          </p:sp>
          <p:sp>
            <p:nvSpPr>
              <p:cNvPr id="13" name="Shape 26"/>
              <p:cNvSpPr/>
              <p:nvPr/>
            </p:nvSpPr>
            <p:spPr>
              <a:xfrm>
                <a:off x="17272" y="646"/>
                <a:ext cx="1250" cy="337"/>
              </a:xfrm>
              <a:prstGeom prst="rect">
                <a:avLst/>
              </a:prstGeom>
              <a:ln w="12700">
                <a:miter lim="400000"/>
              </a:ln>
              <a:effectLst/>
            </p:spPr>
            <p:txBody>
              <a:bodyPr wrap="square" lIns="45718" rIns="45718">
                <a:spAutoFit/>
              </a:bodyPr>
              <a:p>
                <a:pPr algn="ctr" fontAlgn="auto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defRPr sz="4200" b="0" baseline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  <a:sym typeface="微软雅黑" panose="020B0503020204020204" pitchFamily="34" charset="-122"/>
                  </a:defRPr>
                </a:pPr>
                <a:r>
                  <a:rPr lang="en-US" altLang="zh-CN" sz="450" kern="0" baseline="0" dirty="0">
                    <a:solidFill>
                      <a:srgbClr val="D62F2F"/>
                    </a:solidFill>
                    <a:effectLst/>
                    <a:sym typeface="微软雅黑" panose="020B0503020204020204" pitchFamily="34" charset="-122"/>
                  </a:rPr>
                  <a:t>www.xybsyw.com</a:t>
                </a:r>
                <a:endParaRPr lang="en-US" altLang="zh-CN" sz="450" kern="0" baseline="0" dirty="0">
                  <a:solidFill>
                    <a:srgbClr val="D62F2F"/>
                  </a:solidFill>
                  <a:effectLst/>
                  <a:sym typeface="微软雅黑" panose="020B0503020204020204" pitchFamily="34" charset="-122"/>
                </a:endParaRPr>
              </a:p>
            </p:txBody>
          </p:sp>
        </p:grpSp>
        <p:pic>
          <p:nvPicPr>
            <p:cNvPr id="14" name="图片 13" descr="红色1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7432" y="277"/>
              <a:ext cx="929" cy="299"/>
            </a:xfrm>
            <a:prstGeom prst="rect">
              <a:avLst/>
            </a:prstGeom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</p:sldLayoutIdLst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1500" b="1" kern="1200">
          <a:solidFill>
            <a:schemeClr val="tx1"/>
          </a:solidFill>
          <a:latin typeface="Microsoft YaHei Bold" panose="020B0502040204020203" charset="-122"/>
          <a:ea typeface="Microsoft YaHei Bold" panose="020B0502040204020203" charset="-122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Microsoft YaHei Regular" panose="020B0502040204020203" charset="-122"/>
          <a:ea typeface="Microsoft YaHei Regular" panose="020B0502040204020203" charset="-122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Microsoft YaHei Regular" panose="020B0502040204020203" charset="-122"/>
          <a:ea typeface="Microsoft YaHei Regular" panose="020B0502040204020203" charset="-122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Microsoft YaHei Regular" panose="020B0502040204020203" charset="-122"/>
          <a:ea typeface="Microsoft YaHei Regular" panose="020B0502040204020203" charset="-122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Microsoft YaHei Regular" panose="020B0502040204020203" charset="-122"/>
          <a:ea typeface="Microsoft YaHei Regular" panose="020B0502040204020203" charset="-122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Microsoft YaHei Regular" panose="020B0502040204020203" charset="-122"/>
          <a:ea typeface="Microsoft YaHei Regular" panose="020B0502040204020203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456300" y="456300"/>
            <a:ext cx="8226900" cy="5292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456300" y="1117800"/>
            <a:ext cx="8226900" cy="35694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459000" y="4735800"/>
            <a:ext cx="2025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75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3087000" y="4735800"/>
            <a:ext cx="2970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75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6658200" y="4735800"/>
            <a:ext cx="2025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75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4" r:id="rId3"/>
    <p:sldLayoutId id="2147483685" r:id="rId4"/>
    <p:sldLayoutId id="2147483686" r:id="rId5"/>
    <p:sldLayoutId id="2147483687" r:id="rId6"/>
    <p:sldLayoutId id="2147483688" r:id="rId7"/>
    <p:sldLayoutId id="2147483689" r:id="rId8"/>
    <p:sldLayoutId id="2147483690" r:id="rId9"/>
    <p:sldLayoutId id="2147483691" r:id="rId10"/>
    <p:sldLayoutId id="2147483692" r:id="rId11"/>
  </p:sldLayoutIdLst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7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3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5143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207135" algn="l"/>
          <a:tab pos="1207135" algn="l"/>
          <a:tab pos="1207135" algn="l"/>
          <a:tab pos="1207135" algn="l"/>
        </a:tabLst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8572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2001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15430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占位符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4099" name="文本占位符 2"/>
          <p:cNvSpPr>
            <a:spLocks noGrp="1"/>
          </p:cNvSpPr>
          <p:nvPr>
            <p:ph type="body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  <a:ea typeface="宋体" panose="02010600030101010101" pitchFamily="2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>
              <a:solidFill>
                <a:srgbClr val="898989"/>
              </a:solidFill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695" r:id="rId2"/>
    <p:sldLayoutId id="2147483696" r:id="rId3"/>
    <p:sldLayoutId id="2147483697" r:id="rId4"/>
    <p:sldLayoutId id="2147483698" r:id="rId5"/>
    <p:sldLayoutId id="2147483699" r:id="rId6"/>
    <p:sldLayoutId id="2147483700" r:id="rId7"/>
    <p:sldLayoutId id="2147483701" r:id="rId8"/>
    <p:sldLayoutId id="2147483702" r:id="rId9"/>
    <p:sldLayoutId id="2147483703" r:id="rId10"/>
    <p:sldLayoutId id="2147483704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4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4.xml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4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4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2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4.xml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4.xml"/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4.xml"/><Relationship Id="rId4" Type="http://schemas.openxmlformats.org/officeDocument/2006/relationships/image" Target="../media/image28.jpeg"/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4.xml"/><Relationship Id="rId4" Type="http://schemas.openxmlformats.org/officeDocument/2006/relationships/image" Target="../media/image32.png"/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24.xml"/><Relationship Id="rId3" Type="http://schemas.openxmlformats.org/officeDocument/2006/relationships/image" Target="../media/image29.png"/><Relationship Id="rId2" Type="http://schemas.openxmlformats.org/officeDocument/2006/relationships/image" Target="../media/image34.jpeg"/><Relationship Id="rId1" Type="http://schemas.openxmlformats.org/officeDocument/2006/relationships/image" Target="../media/image33.jpe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4.xml"/><Relationship Id="rId3" Type="http://schemas.openxmlformats.org/officeDocument/2006/relationships/image" Target="../media/image29.png"/><Relationship Id="rId2" Type="http://schemas.openxmlformats.org/officeDocument/2006/relationships/image" Target="../media/image34.jpeg"/><Relationship Id="rId1" Type="http://schemas.openxmlformats.org/officeDocument/2006/relationships/image" Target="../media/image35.png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4.xml"/><Relationship Id="rId4" Type="http://schemas.openxmlformats.org/officeDocument/2006/relationships/image" Target="../media/image39.png"/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4.xml"/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4.xml"/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image" Target="../media/image4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46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47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4.xml"/><Relationship Id="rId2" Type="http://schemas.openxmlformats.org/officeDocument/2006/relationships/image" Target="../media/image48.png"/><Relationship Id="rId1" Type="http://schemas.openxmlformats.org/officeDocument/2006/relationships/tags" Target="../tags/tag12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49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4.xml"/><Relationship Id="rId2" Type="http://schemas.openxmlformats.org/officeDocument/2006/relationships/image" Target="../media/image51.png"/><Relationship Id="rId1" Type="http://schemas.openxmlformats.org/officeDocument/2006/relationships/image" Target="../media/image50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4.xml"/><Relationship Id="rId2" Type="http://schemas.openxmlformats.org/officeDocument/2006/relationships/image" Target="../media/image53.png"/><Relationship Id="rId1" Type="http://schemas.openxmlformats.org/officeDocument/2006/relationships/image" Target="../media/image52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4.xml"/><Relationship Id="rId2" Type="http://schemas.openxmlformats.org/officeDocument/2006/relationships/image" Target="../media/image55.png"/><Relationship Id="rId1" Type="http://schemas.openxmlformats.org/officeDocument/2006/relationships/image" Target="../media/image54.png"/></Relationships>
</file>

<file path=ppt/slides/_rels/slide3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29.xml"/><Relationship Id="rId3" Type="http://schemas.openxmlformats.org/officeDocument/2006/relationships/image" Target="../media/image56.png"/><Relationship Id="rId2" Type="http://schemas.openxmlformats.org/officeDocument/2006/relationships/image" Target="../media/image1.png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4.xml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tags" Target="../tags/tag12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22"/>
          <p:cNvSpPr>
            <a:spLocks noChangeArrowheads="1"/>
          </p:cNvSpPr>
          <p:nvPr/>
        </p:nvSpPr>
        <p:spPr bwMode="auto">
          <a:xfrm>
            <a:off x="0" y="988695"/>
            <a:ext cx="9144000" cy="2946083"/>
          </a:xfrm>
          <a:prstGeom prst="rect">
            <a:avLst/>
          </a:prstGeom>
          <a:solidFill>
            <a:schemeClr val="bg2"/>
          </a:solidFill>
          <a:ln w="12700">
            <a:noFill/>
            <a:miter lim="400000"/>
          </a:ln>
        </p:spPr>
        <p:txBody>
          <a:bodyPr lIns="45718" rIns="45718" anchor="ctr"/>
          <a:p>
            <a:pPr hangingPunct="0"/>
            <a:endParaRPr lang="en-US" altLang="zh-CN" sz="1800" b="0" baseline="0">
              <a:solidFill>
                <a:srgbClr val="DF2024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sp>
        <p:nvSpPr>
          <p:cNvPr id="6148" name="Shape 22"/>
          <p:cNvSpPr>
            <a:spLocks noChangeArrowheads="1"/>
          </p:cNvSpPr>
          <p:nvPr/>
        </p:nvSpPr>
        <p:spPr bwMode="auto">
          <a:xfrm>
            <a:off x="733901" y="801529"/>
            <a:ext cx="7676674" cy="3319939"/>
          </a:xfrm>
          <a:prstGeom prst="rect">
            <a:avLst/>
          </a:prstGeom>
          <a:solidFill>
            <a:srgbClr val="C51A24"/>
          </a:solidFill>
          <a:ln w="12700">
            <a:noFill/>
            <a:miter lim="400000"/>
          </a:ln>
          <a:effectLst/>
        </p:spPr>
        <p:txBody>
          <a:bodyPr lIns="45718" rIns="45718" anchor="ctr"/>
          <a:lstStyle/>
          <a:p>
            <a:pPr algn="ctr" hangingPunct="0"/>
            <a:endParaRPr lang="en-US" altLang="zh-CN" sz="1800" b="0" baseline="0">
              <a:solidFill>
                <a:srgbClr val="DF2024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pic>
        <p:nvPicPr>
          <p:cNvPr id="6151" name="未标题-2-01.png" descr="未标题-2-01.png"/>
          <p:cNvPicPr>
            <a:picLocks noChangeAspect="1"/>
          </p:cNvPicPr>
          <p:nvPr/>
        </p:nvPicPr>
        <p:blipFill>
          <a:blip r:embed="rId1"/>
          <a:srcRect l="11929" t="5841" r="17577" b="54250"/>
          <a:stretch>
            <a:fillRect/>
          </a:stretch>
        </p:blipFill>
        <p:spPr bwMode="auto">
          <a:xfrm>
            <a:off x="-54292" y="22860"/>
            <a:ext cx="9198293" cy="5174456"/>
          </a:xfrm>
          <a:prstGeom prst="rect">
            <a:avLst/>
          </a:prstGeom>
          <a:noFill/>
          <a:ln w="12700">
            <a:noFill/>
            <a:miter lim="400000"/>
            <a:headEnd/>
            <a:tailEnd/>
          </a:ln>
        </p:spPr>
      </p:pic>
      <p:sp>
        <p:nvSpPr>
          <p:cNvPr id="24" name="Shape 26"/>
          <p:cNvSpPr/>
          <p:nvPr/>
        </p:nvSpPr>
        <p:spPr>
          <a:xfrm>
            <a:off x="3021330" y="3127375"/>
            <a:ext cx="3148965" cy="299085"/>
          </a:xfrm>
          <a:prstGeom prst="rect">
            <a:avLst/>
          </a:prstGeom>
          <a:ln w="12700">
            <a:miter lim="400000"/>
          </a:ln>
          <a:effectLst>
            <a:outerShdw blurRad="63500" rotWithShape="0">
              <a:srgbClr val="808080">
                <a:alpha val="31423"/>
              </a:srgbClr>
            </a:outerShdw>
          </a:effectLst>
        </p:spPr>
        <p:txBody>
          <a:bodyPr wrap="square" lIns="45718" rIns="45718">
            <a:spAutoFit/>
          </a:bodyPr>
          <a:p>
            <a:pPr lvl="0" algn="ctr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4200" b="0" baseline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r>
              <a:rPr lang="zh-CN" sz="1350" kern="0" dirty="0">
                <a:sym typeface="微软雅黑" panose="020B0503020204020204" pitchFamily="34" charset="-122"/>
              </a:rPr>
              <a:t>学生</a:t>
            </a:r>
            <a:endParaRPr lang="zh-CN" sz="1350" kern="0" dirty="0">
              <a:sym typeface="微软雅黑" panose="020B0503020204020204" pitchFamily="34" charset="-122"/>
            </a:endParaRPr>
          </a:p>
        </p:txBody>
      </p:sp>
      <p:sp>
        <p:nvSpPr>
          <p:cNvPr id="16" name="Shape 26"/>
          <p:cNvSpPr/>
          <p:nvPr/>
        </p:nvSpPr>
        <p:spPr>
          <a:xfrm>
            <a:off x="1127760" y="1405414"/>
            <a:ext cx="6888956" cy="1337945"/>
          </a:xfrm>
          <a:prstGeom prst="rect">
            <a:avLst/>
          </a:prstGeom>
          <a:ln w="12700">
            <a:miter lim="400000"/>
          </a:ln>
          <a:effectLst>
            <a:outerShdw blurRad="63500" rotWithShape="0">
              <a:srgbClr val="808080">
                <a:alpha val="31423"/>
              </a:srgbClr>
            </a:outerShdw>
          </a:effectLst>
        </p:spPr>
        <p:txBody>
          <a:bodyPr wrap="square" lIns="45718" rIns="45718">
            <a:spAutoFit/>
          </a:bodyPr>
          <a:lstStyle/>
          <a:p>
            <a:pPr lvl="0" algn="ctr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 sz="4200" b="0" baseline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r>
              <a:rPr lang="zh-CN" sz="3300" b="1" kern="0" dirty="0">
                <a:sym typeface="微软雅黑" panose="020B0503020204020204" pitchFamily="34" charset="-122"/>
              </a:rPr>
              <a:t>校友邦实习实训平台</a:t>
            </a:r>
            <a:endParaRPr lang="zh-CN" sz="3600" b="1" kern="0" dirty="0">
              <a:sym typeface="微软雅黑" panose="020B0503020204020204" pitchFamily="34" charset="-122"/>
            </a:endParaRPr>
          </a:p>
          <a:p>
            <a:pPr lvl="0" algn="ctr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 sz="4200" b="0" baseline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r>
              <a:rPr lang="zh-CN" sz="2100" kern="0" dirty="0">
                <a:sym typeface="微软雅黑" panose="020B0503020204020204" pitchFamily="34" charset="-122"/>
              </a:rPr>
              <a:t>操作指南</a:t>
            </a:r>
            <a:endParaRPr lang="zh-CN" sz="2100" kern="0" dirty="0">
              <a:sym typeface="微软雅黑" panose="020B0503020204020204" pitchFamily="34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3781901" y="2923699"/>
            <a:ext cx="1580198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4010978" y="4356735"/>
            <a:ext cx="1122521" cy="359569"/>
            <a:chOff x="8365" y="9148"/>
            <a:chExt cx="2357" cy="755"/>
          </a:xfrm>
        </p:grpSpPr>
        <p:sp>
          <p:nvSpPr>
            <p:cNvPr id="29" name="Shape 22"/>
            <p:cNvSpPr>
              <a:spLocks noChangeArrowheads="1"/>
            </p:cNvSpPr>
            <p:nvPr/>
          </p:nvSpPr>
          <p:spPr bwMode="auto">
            <a:xfrm>
              <a:off x="8365" y="9454"/>
              <a:ext cx="2357" cy="41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2700">
              <a:noFill/>
              <a:miter lim="400000"/>
            </a:ln>
          </p:spPr>
          <p:txBody>
            <a:bodyPr lIns="45718" rIns="45718" anchor="ctr"/>
            <a:p>
              <a:pPr hangingPunct="0"/>
              <a:endParaRPr lang="en-US" altLang="zh-CN" sz="1800" b="0" baseline="0">
                <a:solidFill>
                  <a:srgbClr val="DF2024"/>
                </a:solidFill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31" name="Shape 26"/>
            <p:cNvSpPr/>
            <p:nvPr/>
          </p:nvSpPr>
          <p:spPr>
            <a:xfrm>
              <a:off x="8647" y="9518"/>
              <a:ext cx="1793" cy="385"/>
            </a:xfrm>
            <a:prstGeom prst="rect">
              <a:avLst/>
            </a:prstGeom>
            <a:ln w="12700">
              <a:miter lim="400000"/>
            </a:ln>
            <a:effectLst/>
          </p:spPr>
          <p:txBody>
            <a:bodyPr wrap="square" lIns="45718" rIns="45718">
              <a:spAutoFit/>
            </a:bodyPr>
            <a:p>
              <a:pPr algn="ctr" fontAlgn="auto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defRPr sz="4200" b="0" baseline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微软雅黑" panose="020B0503020204020204" pitchFamily="34" charset="-122"/>
                </a:defRPr>
              </a:pPr>
              <a:r>
                <a:rPr lang="en-US" altLang="zh-CN" sz="600" kern="0" baseline="0" dirty="0">
                  <a:solidFill>
                    <a:srgbClr val="C00000"/>
                  </a:solidFill>
                  <a:effectLst/>
                  <a:sym typeface="微软雅黑" panose="020B0503020204020204" pitchFamily="34" charset="-122"/>
                </a:rPr>
                <a:t>www.xybsyw.com</a:t>
              </a:r>
              <a:endParaRPr lang="en-US" altLang="zh-CN" sz="600" kern="0" baseline="0" dirty="0">
                <a:solidFill>
                  <a:srgbClr val="C00000"/>
                </a:solidFill>
                <a:effectLst/>
                <a:sym typeface="微软雅黑" panose="020B0503020204020204" pitchFamily="34" charset="-122"/>
              </a:endParaRPr>
            </a:p>
          </p:txBody>
        </p:sp>
        <p:pic>
          <p:nvPicPr>
            <p:cNvPr id="32" name="图片 31" descr="红色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876" y="9148"/>
              <a:ext cx="1335" cy="430"/>
            </a:xfrm>
            <a:prstGeom prst="rect">
              <a:avLst/>
            </a:prstGeom>
          </p:spPr>
        </p:pic>
      </p:grp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21915" y="2498725"/>
            <a:ext cx="6218555" cy="258826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r>
              <a:rPr lang="zh-CN" altLang="en-US"/>
              <a:t>登录指南</a:t>
            </a:r>
            <a:r>
              <a:rPr lang="en-US" altLang="zh-CN"/>
              <a:t>-</a:t>
            </a:r>
            <a:r>
              <a:rPr lang="zh-CN" altLang="en-US"/>
              <a:t>电脑网页端</a:t>
            </a:r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1256665" y="2891790"/>
            <a:ext cx="2746375" cy="1322070"/>
          </a:xfrm>
          <a:prstGeom prst="rect">
            <a:avLst/>
          </a:prstGeom>
          <a:noFill/>
          <a:effectLst>
            <a:glow rad="1079500">
              <a:schemeClr val="accent3">
                <a:satMod val="175000"/>
                <a:alpha val="100000"/>
              </a:schemeClr>
            </a:glow>
          </a:effectLst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en-US" altLang="zh-CN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2.</a:t>
            </a:r>
            <a:r>
              <a:rPr lang="zh-CN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输入账号（账号为手机号）、密码，点击学生登录</a:t>
            </a:r>
            <a:endParaRPr lang="zh-CN" noProof="1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r>
              <a:rPr lang="zh-CN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如用小程序快捷登录的，没有设置密码，可以点忘记密码，设置一个密码</a:t>
            </a:r>
            <a:endParaRPr lang="zh-CN" noProof="1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cxnSp>
        <p:nvCxnSpPr>
          <p:cNvPr id="13" name="直接箭头连接符 12"/>
          <p:cNvCxnSpPr/>
          <p:nvPr/>
        </p:nvCxnSpPr>
        <p:spPr>
          <a:xfrm>
            <a:off x="4003040" y="3321685"/>
            <a:ext cx="390525" cy="213995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  <a:effectLst>
            <a:glow rad="76200">
              <a:schemeClr val="accent3">
                <a:satMod val="175000"/>
                <a:alpha val="9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/>
          <p:cNvSpPr txBox="1"/>
          <p:nvPr/>
        </p:nvSpPr>
        <p:spPr>
          <a:xfrm>
            <a:off x="5980430" y="3475355"/>
            <a:ext cx="2914650" cy="583565"/>
          </a:xfrm>
          <a:prstGeom prst="rect">
            <a:avLst/>
          </a:prstGeom>
          <a:noFill/>
          <a:effectLst>
            <a:glow rad="1079500">
              <a:schemeClr val="accent3">
                <a:satMod val="175000"/>
                <a:alpha val="100000"/>
              </a:schemeClr>
            </a:glow>
          </a:effectLst>
        </p:spPr>
        <p:txBody>
          <a:bodyPr wrap="square" rtlCol="0">
            <a:spAutoFit/>
          </a:bodyPr>
          <a:p>
            <a:r>
              <a:rPr lang="en-US" altLang="zh-CN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3.</a:t>
            </a:r>
            <a:r>
              <a:rPr lang="zh-CN" altLang="en-US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输入账号和密码，如微信小程序已登录，可以扫码登录</a:t>
            </a:r>
            <a:endParaRPr lang="zh-CN" altLang="en-US" noProof="1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cxnSp>
        <p:nvCxnSpPr>
          <p:cNvPr id="15" name="直接箭头连接符 14"/>
          <p:cNvCxnSpPr/>
          <p:nvPr/>
        </p:nvCxnSpPr>
        <p:spPr>
          <a:xfrm flipH="1" flipV="1">
            <a:off x="5227320" y="3475355"/>
            <a:ext cx="753110" cy="11684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  <a:effectLst>
            <a:glow rad="76200">
              <a:schemeClr val="accent3">
                <a:satMod val="175000"/>
                <a:alpha val="9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2105" y="466090"/>
            <a:ext cx="6615430" cy="203263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7" name="文本框 16"/>
          <p:cNvSpPr txBox="1"/>
          <p:nvPr/>
        </p:nvSpPr>
        <p:spPr>
          <a:xfrm>
            <a:off x="6582410" y="845820"/>
            <a:ext cx="2188210" cy="1076325"/>
          </a:xfrm>
          <a:prstGeom prst="rect">
            <a:avLst/>
          </a:prstGeom>
          <a:noFill/>
          <a:effectLst>
            <a:glow rad="1079500">
              <a:schemeClr val="accent3">
                <a:satMod val="175000"/>
                <a:alpha val="100000"/>
              </a:schemeClr>
            </a:glow>
          </a:effectLst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en-US" altLang="zh-CN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1.</a:t>
            </a:r>
            <a:r>
              <a:rPr lang="zh-CN" altLang="en-US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点击</a:t>
            </a:r>
            <a:r>
              <a:rPr lang="en-US" altLang="zh-CN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“</a:t>
            </a:r>
            <a:r>
              <a:rPr lang="zh-CN" altLang="en-US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学生登录  </a:t>
            </a:r>
            <a:r>
              <a:rPr lang="en-US" altLang="zh-CN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”</a:t>
            </a:r>
            <a:r>
              <a:rPr lang="zh-CN" altLang="en-US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，如还未注册账号，需要点击学生注册，进行注册。</a:t>
            </a:r>
            <a:endParaRPr lang="zh-CN" altLang="en-US" noProof="1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cxnSp>
        <p:nvCxnSpPr>
          <p:cNvPr id="18" name="直接箭头连接符 17"/>
          <p:cNvCxnSpPr/>
          <p:nvPr/>
        </p:nvCxnSpPr>
        <p:spPr>
          <a:xfrm flipH="1" flipV="1">
            <a:off x="5720080" y="676910"/>
            <a:ext cx="774700" cy="310515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  <a:effectLst>
            <a:glow rad="76200">
              <a:schemeClr val="accent3">
                <a:satMod val="175000"/>
                <a:alpha val="9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Shape 22"/>
          <p:cNvSpPr>
            <a:spLocks noChangeArrowheads="1"/>
          </p:cNvSpPr>
          <p:nvPr/>
        </p:nvSpPr>
        <p:spPr bwMode="auto">
          <a:xfrm>
            <a:off x="-952" y="1447324"/>
            <a:ext cx="9144953" cy="1966913"/>
          </a:xfrm>
          <a:prstGeom prst="rect">
            <a:avLst/>
          </a:prstGeom>
          <a:solidFill>
            <a:srgbClr val="C51A24"/>
          </a:solidFill>
          <a:ln w="12700">
            <a:noFill/>
            <a:miter lim="400000"/>
          </a:ln>
        </p:spPr>
        <p:txBody>
          <a:bodyPr lIns="45718" rIns="45718" anchor="ctr"/>
          <a:p>
            <a:pPr hangingPunct="0"/>
            <a:endParaRPr lang="en-US" altLang="zh-CN" sz="1800" b="0" baseline="0">
              <a:solidFill>
                <a:srgbClr val="DF2024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sp>
        <p:nvSpPr>
          <p:cNvPr id="2" name="Shape 22"/>
          <p:cNvSpPr>
            <a:spLocks noChangeArrowheads="1"/>
          </p:cNvSpPr>
          <p:nvPr/>
        </p:nvSpPr>
        <p:spPr bwMode="auto">
          <a:xfrm>
            <a:off x="897255" y="1504474"/>
            <a:ext cx="1534478" cy="2319338"/>
          </a:xfrm>
          <a:prstGeom prst="rect">
            <a:avLst/>
          </a:prstGeom>
          <a:solidFill>
            <a:schemeClr val="bg1"/>
          </a:solidFill>
          <a:ln w="12700">
            <a:noFill/>
            <a:miter lim="400000"/>
          </a:ln>
          <a:effectLst>
            <a:outerShdw blurRad="76200" dir="13500000" sy="23000" kx="1200000" algn="br" rotWithShape="0">
              <a:srgbClr val="B90003">
                <a:alpha val="20000"/>
              </a:srgbClr>
            </a:outerShdw>
          </a:effectLst>
        </p:spPr>
        <p:txBody>
          <a:bodyPr lIns="45718" rIns="45718" anchor="ctr"/>
          <a:p>
            <a:pPr hangingPunct="0"/>
            <a:endParaRPr lang="en-US" altLang="zh-CN" sz="1800" b="0" baseline="0">
              <a:solidFill>
                <a:srgbClr val="DF2024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11555" y="1814195"/>
            <a:ext cx="1351915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7200" dirty="0" smtClean="0">
                <a:solidFill>
                  <a:srgbClr val="C00000"/>
                </a:solidFill>
                <a:effectLst/>
                <a:latin typeface="DIN Alternate" panose="020B0500000000000000" charset="0"/>
                <a:ea typeface="微软雅黑" panose="020B0503020204020204" pitchFamily="34" charset="-122"/>
                <a:cs typeface="DIN Alternate" panose="020B0500000000000000" charset="0"/>
                <a:sym typeface="+mn-ea"/>
              </a:rPr>
              <a:t> </a:t>
            </a:r>
            <a:r>
              <a:rPr lang="en-US" altLang="zh-CN" sz="7200" b="1" dirty="0" smtClean="0">
                <a:solidFill>
                  <a:srgbClr val="C00000"/>
                </a:solidFill>
                <a:effectLst/>
                <a:latin typeface="DIN Alternate" panose="020B0500000000000000" charset="0"/>
                <a:ea typeface="Microsoft YaHei Bold" panose="020B0502040204020203" charset="-122"/>
                <a:cs typeface="DIN Alternate" panose="020B0500000000000000" charset="0"/>
                <a:sym typeface="+mn-ea"/>
              </a:rPr>
              <a:t>03</a:t>
            </a:r>
            <a:endParaRPr lang="en-US" altLang="zh-CN" sz="7200" b="1" dirty="0" smtClean="0">
              <a:solidFill>
                <a:srgbClr val="C00000"/>
              </a:solidFill>
              <a:effectLst/>
              <a:latin typeface="DIN Alternate" panose="020B0500000000000000" charset="0"/>
              <a:ea typeface="Microsoft YaHei Bold" panose="020B0502040204020203" charset="-122"/>
              <a:cs typeface="DIN Alternate" panose="020B0500000000000000" charset="0"/>
              <a:sym typeface="+mn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781776" y="2007394"/>
            <a:ext cx="4361498" cy="553085"/>
          </a:xfrm>
          <a:prstGeom prst="rect">
            <a:avLst/>
          </a:prstGeom>
          <a:ln w="12700">
            <a:miter lim="400000"/>
          </a:ln>
          <a:effectLst>
            <a:outerShdw blurRad="63500" rotWithShape="0">
              <a:srgbClr val="808080">
                <a:alpha val="31423"/>
              </a:srgbClr>
            </a:outerShdw>
          </a:effectLst>
        </p:spPr>
        <p:txBody>
          <a:bodyPr wrap="square" lIns="45718" rIns="45718" rtlCol="0">
            <a:spAutoFit/>
          </a:bodyPr>
          <a:p>
            <a:pPr lvl="0" algn="l" hangingPunct="0">
              <a:spcBef>
                <a:spcPts val="0"/>
              </a:spcBef>
              <a:spcAft>
                <a:spcPts val="0"/>
              </a:spcAft>
              <a:defRPr sz="4200" b="0" baseline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r>
              <a:rPr lang="zh-CN" sz="3000">
                <a:sym typeface="+mn-ea"/>
              </a:rPr>
              <a:t>学生移动端操作</a:t>
            </a:r>
            <a:endParaRPr lang="zh-CN" sz="3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781776" y="2596039"/>
            <a:ext cx="4486751" cy="229870"/>
          </a:xfrm>
          <a:prstGeom prst="rect">
            <a:avLst/>
          </a:prstGeom>
          <a:ln w="12700">
            <a:miter lim="400000"/>
          </a:ln>
          <a:effectLst>
            <a:outerShdw blurRad="63500" rotWithShape="0">
              <a:srgbClr val="808080">
                <a:alpha val="31423"/>
              </a:srgbClr>
            </a:outerShdw>
          </a:effectLst>
        </p:spPr>
        <p:txBody>
          <a:bodyPr wrap="square" lIns="45718" tIns="34290" rIns="45718" bIns="34290" anchor="t">
            <a:spAutoFit/>
          </a:bodyPr>
          <a:p>
            <a:pPr lvl="0" algn="l" hangingPunct="0">
              <a:spcBef>
                <a:spcPts val="0"/>
              </a:spcBef>
              <a:spcAft>
                <a:spcPts val="0"/>
              </a:spcAft>
              <a:defRPr sz="4200" b="0" baseline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r>
              <a:rPr lang="zh-CN" sz="1050" kern="0" dirty="0">
                <a:sym typeface="+mn-ea"/>
              </a:rPr>
              <a:t>学生校友邦微信小程序的操作说明</a:t>
            </a:r>
            <a:endParaRPr lang="zh-CN" sz="1050" kern="0" dirty="0">
              <a:sym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10920" y="2826385"/>
            <a:ext cx="1122045" cy="46037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p>
            <a:pPr algn="r"/>
            <a:r>
              <a:rPr lang="en-US" altLang="zh-CN" sz="2400" dirty="0">
                <a:solidFill>
                  <a:srgbClr val="C00000"/>
                </a:solidFill>
                <a:latin typeface="DIN Alternate" panose="020B0500000000000000" charset="0"/>
                <a:ea typeface="方正黑体简体" panose="02010601030101010101" pitchFamily="2" charset="-122"/>
                <a:cs typeface="DIN Alternate" panose="020B0500000000000000" charset="0"/>
                <a:sym typeface="Noto Serif CJK SC" panose="02020400000000000000" pitchFamily="18" charset="-122"/>
              </a:rPr>
              <a:t>PART</a:t>
            </a:r>
            <a:endParaRPr lang="en-US" altLang="zh-CN" sz="2400" dirty="0">
              <a:solidFill>
                <a:srgbClr val="C00000"/>
              </a:solidFill>
              <a:latin typeface="DIN Alternate" panose="020B0500000000000000" charset="0"/>
              <a:ea typeface="方正黑体简体" panose="02010601030101010101" pitchFamily="2" charset="-122"/>
              <a:cs typeface="DIN Alternate" panose="020B0500000000000000" charset="0"/>
              <a:sym typeface="Noto Serif CJK SC" panose="02020400000000000000" pitchFamily="18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131969" y="131921"/>
            <a:ext cx="782479" cy="275273"/>
            <a:chOff x="17075" y="277"/>
            <a:chExt cx="1643" cy="578"/>
          </a:xfrm>
        </p:grpSpPr>
        <p:grpSp>
          <p:nvGrpSpPr>
            <p:cNvPr id="12" name="组合 11"/>
            <p:cNvGrpSpPr/>
            <p:nvPr/>
          </p:nvGrpSpPr>
          <p:grpSpPr>
            <a:xfrm>
              <a:off x="17075" y="491"/>
              <a:ext cx="1643" cy="364"/>
              <a:chOff x="17075" y="619"/>
              <a:chExt cx="1643" cy="364"/>
            </a:xfrm>
          </p:grpSpPr>
          <p:sp>
            <p:nvSpPr>
              <p:cNvPr id="13" name="Shape 22"/>
              <p:cNvSpPr>
                <a:spLocks noChangeArrowheads="1"/>
              </p:cNvSpPr>
              <p:nvPr/>
            </p:nvSpPr>
            <p:spPr bwMode="auto">
              <a:xfrm>
                <a:off x="17075" y="619"/>
                <a:ext cx="1643" cy="290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12700">
                <a:noFill/>
                <a:miter lim="400000"/>
              </a:ln>
            </p:spPr>
            <p:txBody>
              <a:bodyPr lIns="45718" rIns="45718" anchor="ctr"/>
              <a:p>
                <a:pPr hangingPunct="0"/>
                <a:endParaRPr lang="en-US" altLang="zh-CN" sz="1800" b="0" baseline="0">
                  <a:solidFill>
                    <a:srgbClr val="DF2024"/>
                  </a:solidFill>
                  <a:latin typeface="Calibri" panose="020F0502020204030204" pitchFamily="34" charset="0"/>
                  <a:ea typeface="Calibri" panose="020F0502020204030204" pitchFamily="34" charset="0"/>
                </a:endParaRPr>
              </a:p>
            </p:txBody>
          </p:sp>
          <p:sp>
            <p:nvSpPr>
              <p:cNvPr id="16" name="Shape 26"/>
              <p:cNvSpPr/>
              <p:nvPr/>
            </p:nvSpPr>
            <p:spPr>
              <a:xfrm>
                <a:off x="17272" y="646"/>
                <a:ext cx="1250" cy="337"/>
              </a:xfrm>
              <a:prstGeom prst="rect">
                <a:avLst/>
              </a:prstGeom>
              <a:ln w="12700">
                <a:miter lim="400000"/>
              </a:ln>
              <a:effectLst/>
            </p:spPr>
            <p:txBody>
              <a:bodyPr wrap="square" lIns="45718" rIns="45718">
                <a:spAutoFit/>
              </a:bodyPr>
              <a:p>
                <a:pPr algn="ctr" fontAlgn="auto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defRPr sz="4200" b="0" baseline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  <a:sym typeface="微软雅黑" panose="020B0503020204020204" pitchFamily="34" charset="-122"/>
                  </a:defRPr>
                </a:pPr>
                <a:r>
                  <a:rPr lang="en-US" altLang="zh-CN" sz="450" kern="0" baseline="0" dirty="0">
                    <a:solidFill>
                      <a:srgbClr val="D62F2F"/>
                    </a:solidFill>
                    <a:effectLst/>
                    <a:sym typeface="微软雅黑" panose="020B0503020204020204" pitchFamily="34" charset="-122"/>
                  </a:rPr>
                  <a:t>www.xybsyw.com</a:t>
                </a:r>
                <a:endParaRPr lang="en-US" altLang="zh-CN" sz="450" kern="0" baseline="0" dirty="0">
                  <a:solidFill>
                    <a:srgbClr val="D62F2F"/>
                  </a:solidFill>
                  <a:effectLst/>
                  <a:sym typeface="微软雅黑" panose="020B0503020204020204" pitchFamily="34" charset="-122"/>
                </a:endParaRPr>
              </a:p>
            </p:txBody>
          </p:sp>
        </p:grpSp>
        <p:pic>
          <p:nvPicPr>
            <p:cNvPr id="14" name="图片 13" descr="红色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7432" y="277"/>
              <a:ext cx="929" cy="299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r>
              <a:rPr lang="zh-CN" altLang="en-US"/>
              <a:t>学生移动端操作</a:t>
            </a:r>
            <a:r>
              <a:rPr lang="en-US" altLang="zh-CN"/>
              <a:t>-</a:t>
            </a:r>
            <a:r>
              <a:rPr lang="zh-CN" altLang="en-US"/>
              <a:t>主要功能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2512060" y="607060"/>
            <a:ext cx="4120515" cy="42462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lvl="0" algn="l" fontAlgn="base">
              <a:lnSpc>
                <a:spcPct val="150000"/>
              </a:lnSpc>
              <a:buClrTx/>
              <a:buSzTx/>
              <a:defRPr/>
            </a:pPr>
            <a:r>
              <a:rPr lang="en-US" altLang="zh-CN" sz="1800" b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1. </a:t>
            </a:r>
            <a:r>
              <a:rPr lang="zh-CN" altLang="en-US" sz="1800" b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注册认证</a:t>
            </a:r>
            <a:endParaRPr lang="zh-CN" altLang="en-US" sz="1800" b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  <a:p>
            <a:pPr lvl="0" algn="l" fontAlgn="base">
              <a:lnSpc>
                <a:spcPct val="150000"/>
              </a:lnSpc>
              <a:buClrTx/>
              <a:buSzTx/>
              <a:defRPr/>
            </a:pPr>
            <a:r>
              <a:rPr lang="en-US" altLang="zh-CN" sz="1800" b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2. </a:t>
            </a:r>
            <a:r>
              <a:rPr lang="zh-CN" altLang="en-US" sz="1800" b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实习报名</a:t>
            </a:r>
            <a:endParaRPr lang="en-US" altLang="zh-CN" sz="1800" b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  <a:p>
            <a:pPr lvl="0" algn="l" fontAlgn="base">
              <a:lnSpc>
                <a:spcPct val="150000"/>
              </a:lnSpc>
              <a:buClrTx/>
              <a:buSzTx/>
              <a:defRPr/>
            </a:pPr>
            <a:r>
              <a:rPr lang="en-US" altLang="zh-CN" sz="1800" b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3. </a:t>
            </a:r>
            <a:r>
              <a:rPr lang="zh-CN" altLang="en-US" sz="1800" b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查看实习任务</a:t>
            </a:r>
            <a:endParaRPr lang="zh-CN" altLang="en-US" sz="1800" b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  <a:p>
            <a:pPr lvl="0" algn="l" fontAlgn="base">
              <a:lnSpc>
                <a:spcPct val="150000"/>
              </a:lnSpc>
              <a:buClrTx/>
              <a:buSzTx/>
              <a:defRPr/>
            </a:pPr>
            <a:r>
              <a:rPr lang="en-US" altLang="zh-CN" sz="1800" b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4. 签到</a:t>
            </a:r>
            <a:endParaRPr lang="zh-CN" altLang="en-US" sz="1800" b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  <a:p>
            <a:pPr lvl="0" algn="l" fontAlgn="base">
              <a:lnSpc>
                <a:spcPct val="150000"/>
              </a:lnSpc>
              <a:buClrTx/>
              <a:buSzTx/>
              <a:defRPr/>
            </a:pPr>
            <a:r>
              <a:rPr lang="en-US" altLang="zh-CN" sz="1800" b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5. 提交周日志</a:t>
            </a:r>
            <a:endParaRPr lang="en-US" altLang="zh-CN" sz="1800" b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  <a:p>
            <a:pPr lvl="0" algn="l" fontAlgn="base">
              <a:lnSpc>
                <a:spcPct val="150000"/>
              </a:lnSpc>
              <a:buClrTx/>
              <a:buSzTx/>
              <a:defRPr/>
            </a:pPr>
            <a:r>
              <a:rPr lang="en-US" altLang="zh-CN" sz="1800" b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6. </a:t>
            </a:r>
            <a:r>
              <a:rPr lang="zh-CN" altLang="en-US" sz="1800" b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提交三方协议</a:t>
            </a:r>
            <a:endParaRPr lang="en-US" altLang="zh-CN" sz="1800" b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  <a:p>
            <a:pPr lvl="0" algn="l" fontAlgn="base">
              <a:lnSpc>
                <a:spcPct val="150000"/>
              </a:lnSpc>
              <a:buClrTx/>
              <a:buSzTx/>
              <a:defRPr/>
            </a:pPr>
            <a:r>
              <a:rPr lang="en-US" altLang="zh-CN" sz="1800" b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7. </a:t>
            </a:r>
            <a:r>
              <a:rPr lang="zh-CN" altLang="en-US" sz="1800" b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实习评价</a:t>
            </a:r>
            <a:endParaRPr lang="zh-CN" altLang="en-US" sz="1800" b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  <a:p>
            <a:pPr lvl="0" algn="l" fontAlgn="base">
              <a:lnSpc>
                <a:spcPct val="150000"/>
              </a:lnSpc>
              <a:buClrTx/>
              <a:buSzTx/>
              <a:defRPr/>
            </a:pPr>
            <a:r>
              <a:rPr lang="en-US" altLang="zh-CN" sz="1800" b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8. </a:t>
            </a:r>
            <a:r>
              <a:rPr lang="zh-CN" altLang="en-US" sz="1800" b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玩转校友邦：机会</a:t>
            </a:r>
            <a:endParaRPr lang="zh-CN" altLang="en-US" sz="1800" b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  <a:p>
            <a:pPr lvl="0" algn="l" fontAlgn="base">
              <a:lnSpc>
                <a:spcPct val="150000"/>
              </a:lnSpc>
              <a:buClrTx/>
              <a:buSzTx/>
              <a:defRPr/>
            </a:pPr>
            <a:r>
              <a:rPr lang="en-US" altLang="zh-CN" sz="1800" b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9.</a:t>
            </a:r>
            <a:r>
              <a:rPr lang="zh-CN" altLang="en-US" sz="1800" b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玩转校友邦：消息</a:t>
            </a:r>
            <a:endParaRPr lang="zh-CN" altLang="en-US" sz="1800" b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  <a:p>
            <a:pPr lvl="0" algn="l" fontAlgn="base">
              <a:lnSpc>
                <a:spcPct val="150000"/>
              </a:lnSpc>
              <a:buClrTx/>
              <a:buSzTx/>
              <a:defRPr/>
            </a:pPr>
            <a:r>
              <a:rPr lang="en-US" altLang="zh-CN" sz="1800" b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10. </a:t>
            </a:r>
            <a:r>
              <a:rPr lang="zh-CN" altLang="en-US" sz="1800" b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客服与反馈</a:t>
            </a:r>
            <a:endParaRPr lang="zh-CN" altLang="en-US" sz="18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r>
              <a:rPr lang="en-US" altLang="zh-CN"/>
              <a:t>3.1 </a:t>
            </a:r>
            <a:r>
              <a:rPr lang="zh-CN" altLang="en-US"/>
              <a:t>学生移动端操作</a:t>
            </a:r>
            <a:r>
              <a:rPr lang="en-US" altLang="zh-CN"/>
              <a:t>-</a:t>
            </a:r>
            <a:r>
              <a:rPr lang="zh-CN" altLang="en-US"/>
              <a:t>注册</a:t>
            </a:r>
            <a:r>
              <a:rPr lang="zh-CN" altLang="en-US"/>
              <a:t>认证</a:t>
            </a:r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89090" y="1511935"/>
            <a:ext cx="1545590" cy="341820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07255" y="1494790"/>
            <a:ext cx="1475740" cy="343598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51130" y="466090"/>
            <a:ext cx="7377430" cy="82994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R="0" algn="l" defTabSz="914400">
              <a:lnSpc>
                <a:spcPct val="15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0" kern="1200" cap="none" spc="0" normalizeH="0" baseline="0" noProof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账号注册，</a:t>
            </a:r>
            <a:r>
              <a:rPr lang="zh-CN" altLang="en-US" b="0" noProof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我的</a:t>
            </a:r>
            <a:r>
              <a:rPr lang="en-US" altLang="zh-CN" b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→</a:t>
            </a:r>
            <a:r>
              <a:rPr lang="zh-CN" altLang="en-US" b="0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立即登录</a:t>
            </a:r>
            <a:r>
              <a:rPr lang="en-US" altLang="zh-CN" b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→</a:t>
            </a:r>
            <a:r>
              <a:rPr lang="zh-CN" altLang="en-US" b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微信快速登录</a:t>
            </a:r>
            <a:endParaRPr kumimoji="0" lang="zh-CN" altLang="en-US" b="0" kern="1200" cap="none" spc="0" normalizeH="0" baseline="0" noProof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  <a:p>
            <a:pPr marR="0" algn="l" defTabSz="914400">
              <a:lnSpc>
                <a:spcPct val="15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b="0" kern="1200" cap="none" spc="0" normalizeH="0" baseline="0" noProof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学籍认证，</a:t>
            </a:r>
            <a:r>
              <a:rPr lang="zh-CN" altLang="en-US" b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我的</a:t>
            </a:r>
            <a:r>
              <a:rPr lang="en-US" altLang="zh-CN" b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→</a:t>
            </a:r>
            <a:r>
              <a:rPr kumimoji="0" lang="zh-CN" altLang="en-US" b="0" kern="1200" cap="none" spc="0" normalizeH="0" baseline="0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学籍认证</a:t>
            </a:r>
            <a:r>
              <a:rPr lang="en-US" altLang="zh-CN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→</a:t>
            </a:r>
            <a:r>
              <a:rPr kumimoji="0" lang="zh-CN" altLang="en-US" b="0" kern="1200" cap="none" spc="0" normalizeH="0" baseline="0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录入学籍信息“立即认证”</a:t>
            </a:r>
            <a:endParaRPr kumimoji="0" lang="en-US" altLang="zh-CN" b="0" kern="1200" cap="none" spc="0" normalizeH="0" baseline="0" noProof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16" name="框架 6"/>
          <p:cNvSpPr/>
          <p:nvPr/>
        </p:nvSpPr>
        <p:spPr>
          <a:xfrm>
            <a:off x="4752340" y="4015105"/>
            <a:ext cx="1404620" cy="294005"/>
          </a:xfrm>
          <a:prstGeom prst="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2165" y="1494790"/>
            <a:ext cx="1499235" cy="343598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08275" y="1494790"/>
            <a:ext cx="1602105" cy="343598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r>
              <a:rPr lang="en-US" altLang="zh-CN"/>
              <a:t>3.2 </a:t>
            </a:r>
            <a:r>
              <a:rPr lang="zh-CN" altLang="en-US"/>
              <a:t>学生移动端操作</a:t>
            </a:r>
            <a:r>
              <a:rPr lang="en-US" altLang="zh-CN"/>
              <a:t>-</a:t>
            </a:r>
            <a:r>
              <a:rPr lang="zh-CN" altLang="en-US"/>
              <a:t>实习报名</a:t>
            </a:r>
            <a:r>
              <a:rPr lang="en-US" altLang="zh-CN"/>
              <a:t>-</a:t>
            </a:r>
            <a:r>
              <a:rPr lang="zh-CN" altLang="en-US"/>
              <a:t>自主实习</a:t>
            </a:r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5175" y="649605"/>
            <a:ext cx="1776730" cy="400431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54775" y="649605"/>
            <a:ext cx="1764665" cy="399161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9010" y="649605"/>
            <a:ext cx="1815465" cy="3991610"/>
          </a:xfrm>
          <a:prstGeom prst="rect">
            <a:avLst/>
          </a:prstGeom>
        </p:spPr>
      </p:pic>
      <p:cxnSp>
        <p:nvCxnSpPr>
          <p:cNvPr id="8" name="直接箭头连接符 7"/>
          <p:cNvCxnSpPr/>
          <p:nvPr/>
        </p:nvCxnSpPr>
        <p:spPr>
          <a:xfrm flipV="1">
            <a:off x="6146800" y="2346960"/>
            <a:ext cx="601345" cy="215265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  <a:effectLst>
            <a:glow rad="76200">
              <a:schemeClr val="accent3">
                <a:satMod val="175000"/>
                <a:alpha val="9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5696585" y="1403350"/>
            <a:ext cx="519430" cy="279971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defTabSz="914400">
              <a:lnSpc>
                <a:spcPct val="100000"/>
              </a:lnSpc>
            </a:pPr>
            <a:r>
              <a:rPr lang="zh-CN" altLang="en-US" b="0" kern="0" dirty="0">
                <a:solidFill>
                  <a:srgbClr val="DF0024"/>
                </a:solidFill>
                <a:uFillTx/>
                <a:latin typeface="文鼎中楷体" charset="0"/>
                <a:ea typeface="文鼎中楷体" panose="03000600000000000000" charset="-122"/>
              </a:rPr>
              <a:t>点击去报名填写岗位详情</a:t>
            </a:r>
            <a:endParaRPr lang="zh-CN" altLang="en-US" b="0" kern="0" dirty="0">
              <a:solidFill>
                <a:srgbClr val="DF0024"/>
              </a:solidFill>
              <a:uFillTx/>
              <a:latin typeface="文鼎中楷体" charset="0"/>
              <a:ea typeface="文鼎中楷体" panose="03000600000000000000" charset="-122"/>
            </a:endParaRPr>
          </a:p>
        </p:txBody>
      </p:sp>
      <p:cxnSp>
        <p:nvCxnSpPr>
          <p:cNvPr id="5" name="直接箭头连接符 4"/>
          <p:cNvCxnSpPr/>
          <p:nvPr/>
        </p:nvCxnSpPr>
        <p:spPr>
          <a:xfrm flipH="1" flipV="1">
            <a:off x="5189220" y="2121535"/>
            <a:ext cx="342900" cy="467995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  <a:effectLst>
            <a:glow rad="76200">
              <a:schemeClr val="accent3">
                <a:satMod val="175000"/>
                <a:alpha val="9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箭头连接符 16"/>
          <p:cNvCxnSpPr/>
          <p:nvPr/>
        </p:nvCxnSpPr>
        <p:spPr>
          <a:xfrm flipV="1">
            <a:off x="448945" y="1581785"/>
            <a:ext cx="450215" cy="53975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  <a:effectLst>
            <a:glow rad="76200">
              <a:schemeClr val="accent3">
                <a:satMod val="175000"/>
                <a:alpha val="9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116205" y="1242060"/>
            <a:ext cx="519430" cy="35382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defTabSz="914400">
              <a:lnSpc>
                <a:spcPct val="100000"/>
              </a:lnSpc>
            </a:pPr>
            <a:r>
              <a:rPr lang="zh-CN" altLang="en-US" b="0" kern="0" dirty="0">
                <a:solidFill>
                  <a:srgbClr val="DF0024"/>
                </a:solidFill>
                <a:uFillTx/>
                <a:latin typeface="文鼎中楷体" charset="0"/>
                <a:ea typeface="文鼎中楷体" panose="03000600000000000000" charset="-122"/>
              </a:rPr>
              <a:t>自主实习学生点此提交岗位报名</a:t>
            </a:r>
            <a:endParaRPr lang="zh-CN" altLang="en-US" b="0" kern="0" dirty="0">
              <a:solidFill>
                <a:srgbClr val="DF0024"/>
              </a:solidFill>
              <a:uFillTx/>
              <a:latin typeface="文鼎中楷体" charset="0"/>
              <a:ea typeface="文鼎中楷体" panose="0300060000000000000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0560" y="1280160"/>
            <a:ext cx="1605915" cy="361886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r>
              <a:rPr lang="en-US" altLang="zh-CN">
                <a:sym typeface="+mn-ea"/>
              </a:rPr>
              <a:t>3.2 </a:t>
            </a:r>
            <a:r>
              <a:rPr lang="zh-CN" altLang="en-US">
                <a:sym typeface="+mn-ea"/>
              </a:rPr>
              <a:t>学生移动端操作</a:t>
            </a:r>
            <a:r>
              <a:rPr lang="en-US" altLang="zh-CN">
                <a:sym typeface="+mn-ea"/>
              </a:rPr>
              <a:t>-</a:t>
            </a:r>
            <a:r>
              <a:rPr lang="zh-CN" altLang="en-US">
                <a:sym typeface="+mn-ea"/>
              </a:rPr>
              <a:t>实习报名</a:t>
            </a:r>
            <a:r>
              <a:rPr lang="en-US" altLang="zh-CN">
                <a:sym typeface="+mn-ea"/>
              </a:rPr>
              <a:t>-</a:t>
            </a:r>
            <a:r>
              <a:rPr lang="zh-CN" altLang="en-US">
                <a:sym typeface="+mn-ea"/>
              </a:rPr>
              <a:t>集中实习</a:t>
            </a:r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6475" y="1279525"/>
            <a:ext cx="1645920" cy="360235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72720" y="404495"/>
            <a:ext cx="8388985" cy="87566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R="0" algn="l" defTabSz="914400">
              <a:lnSpc>
                <a:spcPct val="15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800" kern="1200" cap="none" spc="0" normalizeH="0" baseline="0" noProof="1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路径：</a:t>
            </a:r>
            <a:r>
              <a:rPr kumimoji="0" lang="zh-CN" altLang="en-US" sz="1600" b="0" kern="1200" cap="none" spc="0" normalizeH="0" baseline="0" noProof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实习报名(集中实习)，</a:t>
            </a:r>
            <a:r>
              <a:rPr lang="zh-CN" altLang="en-US" b="0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成长</a:t>
            </a:r>
            <a:r>
              <a:rPr lang="en-US" altLang="zh-CN" b="0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→</a:t>
            </a:r>
            <a:r>
              <a:rPr lang="en-US" altLang="zh-CN" b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b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实习报名</a:t>
            </a:r>
            <a:r>
              <a:rPr lang="en-US" altLang="zh-CN" b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→</a:t>
            </a:r>
            <a:r>
              <a:rPr lang="zh-CN" altLang="en-US" b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去报名</a:t>
            </a:r>
            <a:r>
              <a:rPr lang="en-US" altLang="zh-CN" b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→</a:t>
            </a:r>
            <a:r>
              <a:rPr lang="zh-CN" altLang="en-US" b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立即报名</a:t>
            </a:r>
            <a:r>
              <a:rPr lang="en-US" altLang="zh-CN" b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→</a:t>
            </a:r>
            <a:r>
              <a:rPr lang="zh-CN" altLang="en-US" b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确认</a:t>
            </a:r>
            <a:r>
              <a:rPr lang="zh-CN" altLang="en-US" b="0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endParaRPr lang="zh-CN" altLang="en-US" b="0" noProof="1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R="0" algn="l" defTabSz="914400">
              <a:lnSpc>
                <a:spcPct val="15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b="0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如果显示未邀请</a:t>
            </a:r>
            <a:r>
              <a:rPr lang="en-US" altLang="zh-CN" b="0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altLang="en-US" b="0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即您不在集中实习的学生范围内</a:t>
            </a:r>
            <a:r>
              <a:rPr lang="en-US" altLang="zh-CN" b="0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altLang="en-US" b="0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可联系学校相关管理员老师处理              </a:t>
            </a:r>
            <a:endParaRPr kumimoji="0" lang="zh-CN" altLang="en-US" b="0" kern="1200" cap="none" spc="0" normalizeH="0" baseline="0" noProof="1">
              <a:solidFill>
                <a:srgbClr val="DF0024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</p:txBody>
      </p:sp>
      <p:cxnSp>
        <p:nvCxnSpPr>
          <p:cNvPr id="17" name="直接箭头连接符 16"/>
          <p:cNvCxnSpPr/>
          <p:nvPr/>
        </p:nvCxnSpPr>
        <p:spPr>
          <a:xfrm flipV="1">
            <a:off x="341630" y="1929130"/>
            <a:ext cx="405130" cy="269875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  <a:effectLst>
            <a:glow rad="76200">
              <a:schemeClr val="accent3">
                <a:satMod val="175000"/>
                <a:alpha val="9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116205" y="1434465"/>
            <a:ext cx="519430" cy="1568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defTabSz="914400">
              <a:lnSpc>
                <a:spcPct val="100000"/>
              </a:lnSpc>
            </a:pPr>
            <a:r>
              <a:rPr lang="zh-CN" altLang="en-US" b="0" kern="0" dirty="0">
                <a:solidFill>
                  <a:srgbClr val="DF0024"/>
                </a:solidFill>
                <a:uFillTx/>
                <a:latin typeface="文鼎中楷体" charset="0"/>
                <a:ea typeface="文鼎中楷体" panose="03000600000000000000" charset="-122"/>
              </a:rPr>
              <a:t>点击实习报名</a:t>
            </a:r>
            <a:endParaRPr lang="zh-CN" altLang="en-US" b="0" kern="0" dirty="0">
              <a:solidFill>
                <a:srgbClr val="DF0024"/>
              </a:solidFill>
              <a:uFillTx/>
              <a:latin typeface="文鼎中楷体" charset="0"/>
              <a:ea typeface="文鼎中楷体" panose="03000600000000000000" charset="-122"/>
            </a:endParaRPr>
          </a:p>
        </p:txBody>
      </p:sp>
      <p:cxnSp>
        <p:nvCxnSpPr>
          <p:cNvPr id="8" name="直接箭头连接符 7"/>
          <p:cNvCxnSpPr/>
          <p:nvPr/>
        </p:nvCxnSpPr>
        <p:spPr>
          <a:xfrm flipH="1" flipV="1">
            <a:off x="3041650" y="2424430"/>
            <a:ext cx="269875" cy="494665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  <a:effectLst>
            <a:glow rad="76200">
              <a:schemeClr val="accent3">
                <a:satMod val="175000"/>
                <a:alpha val="9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3176905" y="2761615"/>
            <a:ext cx="519430" cy="13220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defTabSz="914400">
              <a:lnSpc>
                <a:spcPct val="100000"/>
              </a:lnSpc>
            </a:pPr>
            <a:r>
              <a:rPr lang="zh-CN" altLang="en-US" b="0" kern="0" dirty="0">
                <a:solidFill>
                  <a:srgbClr val="DF0024"/>
                </a:solidFill>
                <a:uFillTx/>
                <a:latin typeface="文鼎中楷体" charset="0"/>
                <a:ea typeface="文鼎中楷体" panose="03000600000000000000" charset="-122"/>
              </a:rPr>
              <a:t>点击去报名</a:t>
            </a:r>
            <a:endParaRPr lang="zh-CN" altLang="en-US" b="0" kern="0" dirty="0">
              <a:solidFill>
                <a:srgbClr val="DF0024"/>
              </a:solidFill>
              <a:uFillTx/>
              <a:latin typeface="文鼎中楷体" charset="0"/>
              <a:ea typeface="文鼎中楷体" panose="03000600000000000000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42080" y="1279525"/>
            <a:ext cx="1668780" cy="360362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10860" y="1242060"/>
            <a:ext cx="1676400" cy="357378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87260" y="1242060"/>
            <a:ext cx="1608455" cy="3640455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7362190" y="3504565"/>
            <a:ext cx="1488440" cy="101473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120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如果开始就能在我的实习下看到对应实习计划，点实习任务是已参与状态，那么无需报名</a:t>
            </a:r>
            <a:endParaRPr lang="zh-CN" altLang="en-US" sz="1200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r>
              <a:rPr lang="en-US" altLang="zh-CN"/>
              <a:t>3.3 </a:t>
            </a:r>
            <a:r>
              <a:rPr lang="zh-CN" altLang="en-US"/>
              <a:t>学生移动端操作</a:t>
            </a:r>
            <a:r>
              <a:rPr lang="en-US" altLang="zh-CN"/>
              <a:t>-</a:t>
            </a:r>
            <a:r>
              <a:rPr lang="zh-CN" altLang="en-US"/>
              <a:t>查看实习任务</a:t>
            </a:r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84555" y="1000125"/>
            <a:ext cx="1706880" cy="374332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82410" y="1000125"/>
            <a:ext cx="2080895" cy="380238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91865" y="1000125"/>
            <a:ext cx="2004060" cy="380238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63195" y="414655"/>
            <a:ext cx="8388985" cy="50673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R="0" algn="l" defTabSz="914400">
              <a:lnSpc>
                <a:spcPct val="15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800" kern="1200" cap="none" spc="0" normalizeH="0" baseline="0" noProof="1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路径：</a:t>
            </a:r>
            <a:r>
              <a:rPr kumimoji="0" lang="zh-CN" altLang="en-US" sz="1600" b="0" kern="1200" cap="none" spc="0" normalizeH="0" baseline="0" noProof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查看实习任务，</a:t>
            </a:r>
            <a:r>
              <a:rPr lang="zh-CN" altLang="en-US" b="0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成长</a:t>
            </a:r>
            <a:r>
              <a:rPr lang="en-US" altLang="zh-CN" b="0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→</a:t>
            </a:r>
            <a:r>
              <a:rPr lang="zh-CN" altLang="en-US" b="0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我的</a:t>
            </a:r>
            <a:r>
              <a:rPr lang="zh-CN" altLang="en-US" b="0" noProof="1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实习</a:t>
            </a:r>
            <a:r>
              <a:rPr lang="en-US" altLang="zh-CN" b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→ </a:t>
            </a:r>
            <a:r>
              <a:rPr lang="zh-CN" altLang="en-US" b="0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实习任务</a:t>
            </a:r>
            <a:r>
              <a:rPr lang="en-US" altLang="zh-CN" b="0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→</a:t>
            </a:r>
            <a:r>
              <a:rPr lang="zh-CN" altLang="en-US" b="0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查看详情                               </a:t>
            </a:r>
            <a:endParaRPr kumimoji="0" lang="zh-CN" altLang="en-US" b="0" kern="1200" cap="none" spc="0" normalizeH="0" baseline="0" noProof="1">
              <a:solidFill>
                <a:srgbClr val="DF0024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</p:txBody>
      </p:sp>
      <p:cxnSp>
        <p:nvCxnSpPr>
          <p:cNvPr id="17" name="直接箭头连接符 16"/>
          <p:cNvCxnSpPr/>
          <p:nvPr/>
        </p:nvCxnSpPr>
        <p:spPr>
          <a:xfrm flipV="1">
            <a:off x="6236970" y="2256790"/>
            <a:ext cx="449580" cy="13462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  <a:effectLst>
            <a:glow rad="76200">
              <a:schemeClr val="accent3">
                <a:satMod val="175000"/>
                <a:alpha val="9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文本框 5"/>
          <p:cNvSpPr txBox="1"/>
          <p:nvPr/>
        </p:nvSpPr>
        <p:spPr>
          <a:xfrm>
            <a:off x="278130" y="2542540"/>
            <a:ext cx="404495" cy="206121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defTabSz="914400">
              <a:lnSpc>
                <a:spcPct val="100000"/>
              </a:lnSpc>
            </a:pPr>
            <a:r>
              <a:rPr lang="zh-CN" altLang="en-US" b="0" kern="0" dirty="0">
                <a:solidFill>
                  <a:srgbClr val="DF0024"/>
                </a:solidFill>
                <a:uFillTx/>
                <a:latin typeface="文鼎中楷体" charset="0"/>
                <a:ea typeface="文鼎中楷体" panose="03000600000000000000" charset="-122"/>
              </a:rPr>
              <a:t>成长模块在底部哦</a:t>
            </a:r>
            <a:endParaRPr lang="zh-CN" altLang="en-US" b="0" kern="0" dirty="0">
              <a:solidFill>
                <a:srgbClr val="DF0024"/>
              </a:solidFill>
              <a:uFillTx/>
              <a:latin typeface="文鼎中楷体" charset="0"/>
              <a:ea typeface="文鼎中楷体" panose="03000600000000000000" charset="-122"/>
            </a:endParaRPr>
          </a:p>
        </p:txBody>
      </p:sp>
      <p:sp>
        <p:nvSpPr>
          <p:cNvPr id="11" name="文本框 5"/>
          <p:cNvSpPr txBox="1"/>
          <p:nvPr/>
        </p:nvSpPr>
        <p:spPr>
          <a:xfrm>
            <a:off x="2793365" y="1557655"/>
            <a:ext cx="591185" cy="206121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defTabSz="914400">
              <a:lnSpc>
                <a:spcPct val="100000"/>
              </a:lnSpc>
            </a:pPr>
            <a:r>
              <a:rPr lang="zh-CN" altLang="en-US" b="0" kern="0" dirty="0">
                <a:solidFill>
                  <a:srgbClr val="DF0024"/>
                </a:solidFill>
                <a:uFillTx/>
                <a:latin typeface="文鼎中楷体" charset="0"/>
                <a:ea typeface="文鼎中楷体" panose="03000600000000000000" charset="-122"/>
              </a:rPr>
              <a:t>点击实习任务，可查看计划具体要求</a:t>
            </a:r>
            <a:endParaRPr lang="en-US" altLang="zh-CN" b="0" kern="0" dirty="0">
              <a:solidFill>
                <a:srgbClr val="DF0024"/>
              </a:solidFill>
              <a:uFillTx/>
              <a:latin typeface="文鼎中楷体" charset="0"/>
              <a:ea typeface="文鼎中楷体" panose="03000600000000000000" charset="-122"/>
            </a:endParaRPr>
          </a:p>
        </p:txBody>
      </p:sp>
      <p:cxnSp>
        <p:nvCxnSpPr>
          <p:cNvPr id="5" name="直接箭头连接符 4"/>
          <p:cNvCxnSpPr/>
          <p:nvPr/>
        </p:nvCxnSpPr>
        <p:spPr>
          <a:xfrm>
            <a:off x="746760" y="4058920"/>
            <a:ext cx="629920" cy="35814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  <a:effectLst>
            <a:glow rad="76200">
              <a:schemeClr val="accent3">
                <a:satMod val="175000"/>
                <a:alpha val="9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5696585" y="1075690"/>
            <a:ext cx="666115" cy="304609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defTabSz="914400">
              <a:lnSpc>
                <a:spcPct val="100000"/>
              </a:lnSpc>
            </a:pPr>
            <a:r>
              <a:rPr lang="zh-CN" altLang="en-US" b="0" kern="0" dirty="0">
                <a:solidFill>
                  <a:srgbClr val="DF0024"/>
                </a:solidFill>
                <a:uFillTx/>
                <a:latin typeface="文鼎中楷体" charset="0"/>
                <a:ea typeface="文鼎中楷体" panose="03000600000000000000" charset="-122"/>
              </a:rPr>
              <a:t>查看详情，可查看实习要求和项目信息，包括指导老师信息</a:t>
            </a:r>
            <a:endParaRPr lang="zh-CN" altLang="en-US" b="0" kern="0" dirty="0">
              <a:solidFill>
                <a:srgbClr val="DF0024"/>
              </a:solidFill>
              <a:uFillTx/>
              <a:latin typeface="文鼎中楷体" charset="0"/>
              <a:ea typeface="文鼎中楷体" panose="03000600000000000000" charset="-122"/>
            </a:endParaRPr>
          </a:p>
        </p:txBody>
      </p:sp>
      <p:cxnSp>
        <p:nvCxnSpPr>
          <p:cNvPr id="8" name="直接箭头连接符 7"/>
          <p:cNvCxnSpPr/>
          <p:nvPr/>
        </p:nvCxnSpPr>
        <p:spPr>
          <a:xfrm flipV="1">
            <a:off x="3356610" y="2211705"/>
            <a:ext cx="405130" cy="9017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  <a:effectLst>
            <a:glow rad="76200">
              <a:schemeClr val="accent3">
                <a:satMod val="175000"/>
                <a:alpha val="9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箭头连接符 13"/>
          <p:cNvCxnSpPr/>
          <p:nvPr/>
        </p:nvCxnSpPr>
        <p:spPr>
          <a:xfrm flipH="1">
            <a:off x="2210435" y="2391410"/>
            <a:ext cx="561340" cy="255905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  <a:effectLst>
            <a:glow rad="76200">
              <a:schemeClr val="accent3">
                <a:satMod val="175000"/>
                <a:alpha val="9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箭头连接符 15"/>
          <p:cNvCxnSpPr/>
          <p:nvPr/>
        </p:nvCxnSpPr>
        <p:spPr>
          <a:xfrm flipH="1">
            <a:off x="4076700" y="1626870"/>
            <a:ext cx="1619885" cy="494665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  <a:effectLst>
            <a:glow rad="76200">
              <a:schemeClr val="accent3">
                <a:satMod val="175000"/>
                <a:alpha val="9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r>
              <a:rPr lang="en-US" altLang="zh-CN"/>
              <a:t>3.4 </a:t>
            </a:r>
            <a:r>
              <a:rPr lang="zh-CN" altLang="en-US"/>
              <a:t>学生移动端操作</a:t>
            </a:r>
            <a:r>
              <a:rPr lang="en-US" altLang="zh-CN"/>
              <a:t>-</a:t>
            </a:r>
            <a:r>
              <a:rPr lang="zh-CN" altLang="en-US"/>
              <a:t>签到</a:t>
            </a:r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71775" y="1080135"/>
            <a:ext cx="1677035" cy="367855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6727" y="1139514"/>
            <a:ext cx="1684097" cy="3647318"/>
          </a:xfrm>
          <a:prstGeom prst="rect">
            <a:avLst/>
          </a:prstGeom>
        </p:spPr>
      </p:pic>
      <p:sp>
        <p:nvSpPr>
          <p:cNvPr id="28" name="文本框 17"/>
          <p:cNvSpPr txBox="1"/>
          <p:nvPr/>
        </p:nvSpPr>
        <p:spPr>
          <a:xfrm>
            <a:off x="4076901" y="3690793"/>
            <a:ext cx="1331836" cy="377989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30000"/>
              </a:lnSpc>
            </a:pPr>
            <a:r>
              <a:rPr lang="zh-CN" altLang="en-US" b="0" dirty="0" smtClean="0">
                <a:solidFill>
                  <a:srgbClr val="FF0000"/>
                </a:solidFill>
                <a:latin typeface="文鼎中楷体" panose="03000600000000000000" charset="-122"/>
                <a:ea typeface="文鼎中楷体" panose="03000600000000000000" charset="-122"/>
              </a:rPr>
              <a:t>点击签到</a:t>
            </a:r>
            <a:endParaRPr lang="zh-CN" altLang="en-US" b="0" dirty="0" smtClean="0">
              <a:solidFill>
                <a:srgbClr val="FF0000"/>
              </a:solidFill>
              <a:latin typeface="文鼎中楷体" panose="03000600000000000000" charset="-122"/>
              <a:ea typeface="文鼎中楷体" panose="03000600000000000000" charset="-122"/>
            </a:endParaRPr>
          </a:p>
        </p:txBody>
      </p:sp>
      <p:cxnSp>
        <p:nvCxnSpPr>
          <p:cNvPr id="29" name="直接箭头连接符 4"/>
          <p:cNvCxnSpPr/>
          <p:nvPr/>
        </p:nvCxnSpPr>
        <p:spPr>
          <a:xfrm flipH="1" flipV="1">
            <a:off x="3671570" y="1620520"/>
            <a:ext cx="540385" cy="179705"/>
          </a:xfrm>
          <a:prstGeom prst="straightConnector1">
            <a:avLst/>
          </a:prstGeom>
          <a:ln w="50800">
            <a:solidFill>
              <a:srgbClr val="FF0000"/>
            </a:solidFill>
            <a:tailEnd type="triangle"/>
          </a:ln>
          <a:effectLst>
            <a:glow rad="76200">
              <a:schemeClr val="accent3">
                <a:satMod val="175000"/>
                <a:alpha val="9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框架 12"/>
          <p:cNvSpPr/>
          <p:nvPr/>
        </p:nvSpPr>
        <p:spPr>
          <a:xfrm>
            <a:off x="2771487" y="3104988"/>
            <a:ext cx="1722235" cy="495033"/>
          </a:xfrm>
          <a:prstGeom prst="frame">
            <a:avLst>
              <a:gd name="adj1" fmla="val 6616"/>
            </a:avLst>
          </a:prstGeom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167022" y="1530469"/>
            <a:ext cx="1455075" cy="1322070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zh-CN" altLang="en-US" b="0" dirty="0">
                <a:solidFill>
                  <a:srgbClr val="FF0000"/>
                </a:solidFill>
                <a:latin typeface="文鼎中楷体" panose="03000600000000000000" charset="-122"/>
                <a:ea typeface="文鼎中楷体" panose="03000600000000000000" charset="-122"/>
              </a:rPr>
              <a:t>如同时参与多个实习计划</a:t>
            </a:r>
            <a:r>
              <a:rPr lang="en-US" altLang="zh-CN" b="0" dirty="0">
                <a:solidFill>
                  <a:srgbClr val="FF0000"/>
                </a:solidFill>
                <a:latin typeface="文鼎中楷体" panose="03000600000000000000" charset="-122"/>
                <a:ea typeface="文鼎中楷体" panose="03000600000000000000" charset="-122"/>
              </a:rPr>
              <a:t>/</a:t>
            </a:r>
            <a:r>
              <a:rPr lang="zh-CN" altLang="en-US" b="0" dirty="0">
                <a:solidFill>
                  <a:srgbClr val="FF0000"/>
                </a:solidFill>
                <a:latin typeface="文鼎中楷体" panose="03000600000000000000" charset="-122"/>
                <a:ea typeface="文鼎中楷体" panose="03000600000000000000" charset="-122"/>
              </a:rPr>
              <a:t>项目需要签到，可以点此切换，如右图</a:t>
            </a:r>
            <a:endParaRPr lang="zh-CN" altLang="en-US" b="0" dirty="0" smtClean="0">
              <a:solidFill>
                <a:srgbClr val="FF0000"/>
              </a:solidFill>
              <a:latin typeface="文鼎中楷体" panose="03000600000000000000" charset="-122"/>
              <a:ea typeface="文鼎中楷体" panose="03000600000000000000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61290" y="540385"/>
            <a:ext cx="8388985" cy="50673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R="0" algn="l" defTabSz="914400">
              <a:lnSpc>
                <a:spcPct val="15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800" kern="1200" cap="none" spc="0" normalizeH="0" baseline="0" noProof="1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路径：</a:t>
            </a:r>
            <a:r>
              <a:rPr kumimoji="0" lang="zh-CN" altLang="en-US" sz="1600" b="0" kern="1200" cap="none" spc="0" normalizeH="0" baseline="0" noProof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签到，</a:t>
            </a:r>
            <a:r>
              <a:rPr lang="zh-CN" altLang="en-US" b="0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成长</a:t>
            </a:r>
            <a:r>
              <a:rPr lang="en-US" altLang="zh-CN" b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→ </a:t>
            </a:r>
            <a:r>
              <a:rPr lang="zh-CN" altLang="en-US" b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签到</a:t>
            </a:r>
            <a:r>
              <a:rPr lang="zh-CN" altLang="en-US" b="0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                </a:t>
            </a:r>
            <a:endParaRPr kumimoji="0" lang="zh-CN" altLang="en-US" b="0" kern="1200" cap="none" spc="0" normalizeH="0" baseline="0" noProof="1">
              <a:solidFill>
                <a:srgbClr val="DF0024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</p:txBody>
      </p:sp>
      <p:cxnSp>
        <p:nvCxnSpPr>
          <p:cNvPr id="17" name="直接箭头连接符 16"/>
          <p:cNvCxnSpPr/>
          <p:nvPr/>
        </p:nvCxnSpPr>
        <p:spPr>
          <a:xfrm flipH="1" flipV="1">
            <a:off x="4121785" y="3465195"/>
            <a:ext cx="269875" cy="360045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  <a:effectLst>
            <a:glow rad="76200">
              <a:schemeClr val="accent3">
                <a:satMod val="175000"/>
                <a:alpha val="9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7344410" y="1136015"/>
            <a:ext cx="1592580" cy="25533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在小程序，我的</a:t>
            </a:r>
            <a:r>
              <a:rPr lang="en-US" altLang="zh-CN"/>
              <a:t>→</a:t>
            </a:r>
            <a:r>
              <a:rPr lang="zh-CN" altLang="en-US">
                <a:ea typeface="宋体" panose="02010600030101010101" pitchFamily="2" charset="-122"/>
              </a:rPr>
              <a:t>设置中，可以设置自动签到，在</a:t>
            </a:r>
            <a:endParaRPr lang="zh-CN" altLang="en-US">
              <a:ea typeface="宋体" panose="02010600030101010101" pitchFamily="2" charset="-122"/>
            </a:endParaRPr>
          </a:p>
          <a:p>
            <a:r>
              <a:rPr lang="en-US" altLang="zh-CN">
                <a:ea typeface="宋体" panose="02010600030101010101" pitchFamily="2" charset="-122"/>
              </a:rPr>
              <a:t>1.</a:t>
            </a:r>
            <a:r>
              <a:rPr lang="zh-CN" altLang="en-US">
                <a:ea typeface="宋体" panose="02010600030101010101" pitchFamily="2" charset="-122"/>
              </a:rPr>
              <a:t>进入正常签到范围；</a:t>
            </a:r>
            <a:endParaRPr lang="zh-CN" altLang="en-US">
              <a:ea typeface="宋体" panose="02010600030101010101" pitchFamily="2" charset="-122"/>
            </a:endParaRPr>
          </a:p>
          <a:p>
            <a:r>
              <a:rPr lang="en-US" altLang="zh-CN">
                <a:ea typeface="宋体" panose="02010600030101010101" pitchFamily="2" charset="-122"/>
              </a:rPr>
              <a:t>2.</a:t>
            </a:r>
            <a:r>
              <a:rPr lang="zh-CN" altLang="en-US">
                <a:ea typeface="宋体" panose="02010600030101010101" pitchFamily="2" charset="-122"/>
              </a:rPr>
              <a:t>打开小程序；</a:t>
            </a:r>
            <a:r>
              <a:rPr lang="en-US" altLang="zh-CN">
                <a:ea typeface="宋体" panose="02010600030101010101" pitchFamily="2" charset="-122"/>
              </a:rPr>
              <a:t>3.</a:t>
            </a:r>
            <a:r>
              <a:rPr lang="zh-CN" altLang="en-US">
                <a:ea typeface="宋体" panose="02010600030101010101" pitchFamily="2" charset="-122"/>
              </a:rPr>
              <a:t>还未签到的情况下，</a:t>
            </a:r>
            <a:endParaRPr lang="zh-CN" altLang="en-US">
              <a:ea typeface="宋体" panose="02010600030101010101" pitchFamily="2" charset="-122"/>
            </a:endParaRPr>
          </a:p>
          <a:p>
            <a:r>
              <a:rPr lang="zh-CN" altLang="en-US">
                <a:ea typeface="宋体" panose="02010600030101010101" pitchFamily="2" charset="-122"/>
              </a:rPr>
              <a:t>可自动签到</a:t>
            </a:r>
            <a:endParaRPr lang="zh-CN" altLang="en-US">
              <a:ea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7220" y="1047115"/>
            <a:ext cx="1626235" cy="36842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" name="图片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2615" y="1118235"/>
            <a:ext cx="1583690" cy="364426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r>
              <a:rPr lang="en-US" altLang="zh-CN"/>
              <a:t>3.5 </a:t>
            </a:r>
            <a:r>
              <a:rPr lang="zh-CN" altLang="en-US"/>
              <a:t>学生移动端操作</a:t>
            </a:r>
            <a:r>
              <a:rPr lang="en-US" altLang="zh-CN"/>
              <a:t>-</a:t>
            </a:r>
            <a:r>
              <a:rPr lang="zh-CN" altLang="en-US"/>
              <a:t>提交周日志</a:t>
            </a:r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71775" y="1118235"/>
            <a:ext cx="1663700" cy="364426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55845" y="1028065"/>
            <a:ext cx="1724025" cy="373443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71030" y="1028065"/>
            <a:ext cx="1724025" cy="3733800"/>
          </a:xfrm>
          <a:prstGeom prst="rect">
            <a:avLst/>
          </a:prstGeom>
        </p:spPr>
      </p:pic>
      <p:sp>
        <p:nvSpPr>
          <p:cNvPr id="33" name="文本框 5"/>
          <p:cNvSpPr txBox="1"/>
          <p:nvPr/>
        </p:nvSpPr>
        <p:spPr>
          <a:xfrm>
            <a:off x="2771880" y="2963217"/>
            <a:ext cx="2014538" cy="4095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defTabSz="914400">
              <a:lnSpc>
                <a:spcPct val="130000"/>
              </a:lnSpc>
            </a:pPr>
            <a:r>
              <a:rPr lang="zh-CN" altLang="en-US" b="0" dirty="0">
                <a:solidFill>
                  <a:srgbClr val="DF0024"/>
                </a:solidFill>
                <a:latin typeface="文鼎中楷体" panose="03000600000000000000" charset="-122"/>
                <a:ea typeface="文鼎中楷体" panose="03000600000000000000" charset="-122"/>
              </a:rPr>
              <a:t>草稿箱在这里哟</a:t>
            </a:r>
            <a:r>
              <a:rPr lang="en-US" altLang="zh-CN" b="0" dirty="0">
                <a:solidFill>
                  <a:srgbClr val="DF0024"/>
                </a:solidFill>
                <a:latin typeface="文鼎中楷体" panose="03000600000000000000" charset="-122"/>
                <a:ea typeface="文鼎中楷体" panose="03000600000000000000" charset="-122"/>
              </a:rPr>
              <a:t>~~</a:t>
            </a:r>
            <a:endParaRPr lang="en-US" altLang="zh-CN" b="0" dirty="0">
              <a:solidFill>
                <a:srgbClr val="DF0024"/>
              </a:solidFill>
              <a:latin typeface="文鼎中楷体" panose="03000600000000000000" charset="-122"/>
              <a:ea typeface="文鼎中楷体" panose="03000600000000000000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971182" y="3548584"/>
            <a:ext cx="1663633" cy="732508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lnSpc>
                <a:spcPct val="130000"/>
              </a:lnSpc>
            </a:pPr>
            <a:r>
              <a:rPr lang="zh-CN" altLang="en-US" b="0">
                <a:solidFill>
                  <a:srgbClr val="DF0024"/>
                </a:solidFill>
                <a:latin typeface="文鼎中楷体" panose="03000600000000000000" charset="-122"/>
                <a:ea typeface="文鼎中楷体" panose="03000600000000000000" charset="-122"/>
              </a:rPr>
              <a:t>关联日期必须在实习时间范围内</a:t>
            </a:r>
            <a:endParaRPr lang="zh-CN" altLang="en-US" b="0" dirty="0">
              <a:solidFill>
                <a:srgbClr val="DF0024"/>
              </a:solidFill>
              <a:latin typeface="文鼎中楷体" panose="03000600000000000000" charset="-122"/>
              <a:ea typeface="文鼎中楷体" panose="03000600000000000000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43510" y="553720"/>
            <a:ext cx="8388985" cy="50673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R="0" algn="l" defTabSz="914400">
              <a:lnSpc>
                <a:spcPct val="15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800" kern="1200" cap="none" spc="0" normalizeH="0" baseline="0" noProof="1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路径：</a:t>
            </a:r>
            <a:r>
              <a:rPr kumimoji="0" lang="zh-CN" altLang="en-US" sz="1600" b="0" kern="1200" cap="none" spc="0" normalizeH="0" baseline="0" noProof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提交周日志，</a:t>
            </a:r>
            <a:r>
              <a:rPr lang="zh-CN" altLang="en-US" b="0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成长</a:t>
            </a:r>
            <a:r>
              <a:rPr lang="en-US" altLang="zh-CN" b="0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→</a:t>
            </a:r>
            <a:r>
              <a:rPr lang="en-US" altLang="zh-CN" b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b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周日志</a:t>
            </a:r>
            <a:r>
              <a:rPr lang="en-US" altLang="zh-CN" b="0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→</a:t>
            </a:r>
            <a:r>
              <a:rPr lang="zh-CN" b="0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点击</a:t>
            </a:r>
            <a:r>
              <a:rPr lang="en-US" altLang="zh-CN" b="0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“+”</a:t>
            </a:r>
            <a:r>
              <a:rPr lang="zh-CN" altLang="en-US" b="0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号，写周日志</a:t>
            </a:r>
            <a:endParaRPr kumimoji="0" lang="zh-CN" altLang="en-US" b="0" kern="1200" cap="none" spc="0" normalizeH="0" baseline="0" noProof="1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</p:txBody>
      </p:sp>
      <p:cxnSp>
        <p:nvCxnSpPr>
          <p:cNvPr id="4" name="直接箭头连接符 3"/>
          <p:cNvCxnSpPr/>
          <p:nvPr/>
        </p:nvCxnSpPr>
        <p:spPr>
          <a:xfrm flipH="1" flipV="1">
            <a:off x="1475740" y="1923415"/>
            <a:ext cx="813435" cy="514985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  <a:effectLst>
            <a:glow rad="76200">
              <a:schemeClr val="accent3">
                <a:satMod val="175000"/>
                <a:alpha val="9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箭头连接符 4"/>
          <p:cNvCxnSpPr/>
          <p:nvPr/>
        </p:nvCxnSpPr>
        <p:spPr>
          <a:xfrm>
            <a:off x="3626485" y="3368040"/>
            <a:ext cx="450215" cy="72009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  <a:effectLst>
            <a:glow rad="76200">
              <a:schemeClr val="accent3">
                <a:satMod val="175000"/>
                <a:alpha val="9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箭头连接符 7"/>
          <p:cNvCxnSpPr/>
          <p:nvPr/>
        </p:nvCxnSpPr>
        <p:spPr>
          <a:xfrm flipV="1">
            <a:off x="7722235" y="3053080"/>
            <a:ext cx="270510" cy="49530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  <a:effectLst>
            <a:glow rad="76200">
              <a:schemeClr val="accent3">
                <a:satMod val="175000"/>
                <a:alpha val="9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2214880" y="1271905"/>
            <a:ext cx="196850" cy="329184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点击周日志或实习任务去提交</a:t>
            </a:r>
            <a:endParaRPr lang="zh-CN" altLang="en-US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721225" y="2069465"/>
            <a:ext cx="186690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</a:rPr>
              <a:t>移动端提交周日志可以在左下角直接插入图片，但不支持上传附件，如上传附件需要到网页端提交</a:t>
            </a:r>
            <a:endParaRPr lang="zh-CN" altLang="en-US">
              <a:solidFill>
                <a:srgbClr val="FF0000"/>
              </a:solidFill>
            </a:endParaRPr>
          </a:p>
        </p:txBody>
      </p:sp>
      <p:cxnSp>
        <p:nvCxnSpPr>
          <p:cNvPr id="14" name="直接箭头连接符 13"/>
          <p:cNvCxnSpPr/>
          <p:nvPr/>
        </p:nvCxnSpPr>
        <p:spPr>
          <a:xfrm>
            <a:off x="6328410" y="3368040"/>
            <a:ext cx="763905" cy="1147445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  <a:effectLst>
            <a:glow rad="76200">
              <a:schemeClr val="accent3">
                <a:satMod val="175000"/>
                <a:alpha val="9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r>
              <a:rPr lang="en-US" altLang="zh-CN"/>
              <a:t>3.6 </a:t>
            </a:r>
            <a:r>
              <a:rPr lang="zh-CN" altLang="en-US"/>
              <a:t>学生移动端操作</a:t>
            </a:r>
            <a:r>
              <a:rPr lang="en-US" altLang="zh-CN"/>
              <a:t>-</a:t>
            </a:r>
            <a:r>
              <a:rPr lang="zh-CN" altLang="en-US"/>
              <a:t>提交三方协议</a:t>
            </a:r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4655" y="787400"/>
            <a:ext cx="1844040" cy="418338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0155" y="787400"/>
            <a:ext cx="1892935" cy="418338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17415" y="787400"/>
            <a:ext cx="1848485" cy="41973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63715" y="787400"/>
            <a:ext cx="1884045" cy="418338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15290" y="436880"/>
            <a:ext cx="841184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路径：成长</a:t>
            </a:r>
            <a:r>
              <a:rPr lang="en-US" altLang="zh-CN"/>
              <a:t>→</a:t>
            </a:r>
            <a:r>
              <a:rPr lang="zh-CN" altLang="en-US">
                <a:ea typeface="宋体" panose="02010600030101010101" pitchFamily="2" charset="-122"/>
              </a:rPr>
              <a:t>实习任务</a:t>
            </a:r>
            <a:r>
              <a:rPr lang="en-US" altLang="zh-CN">
                <a:ea typeface="宋体" panose="02010600030101010101" pitchFamily="2" charset="-122"/>
              </a:rPr>
              <a:t>→</a:t>
            </a:r>
            <a:r>
              <a:rPr lang="zh-CN" altLang="en-US">
                <a:ea typeface="宋体" panose="02010600030101010101" pitchFamily="2" charset="-122"/>
              </a:rPr>
              <a:t>三方协议去提交</a:t>
            </a:r>
            <a:r>
              <a:rPr lang="en-US" altLang="zh-CN">
                <a:ea typeface="宋体" panose="02010600030101010101" pitchFamily="2" charset="-122"/>
              </a:rPr>
              <a:t>→</a:t>
            </a:r>
            <a:r>
              <a:rPr lang="zh-CN" altLang="en-US">
                <a:ea typeface="宋体" panose="02010600030101010101" pitchFamily="2" charset="-122"/>
              </a:rPr>
              <a:t>网页端下载模板</a:t>
            </a:r>
            <a:r>
              <a:rPr lang="en-US" altLang="zh-CN">
                <a:ea typeface="宋体" panose="02010600030101010101" pitchFamily="2" charset="-122"/>
              </a:rPr>
              <a:t>→</a:t>
            </a:r>
            <a:r>
              <a:rPr lang="zh-CN" altLang="en-US">
                <a:ea typeface="宋体" panose="02010600030101010101" pitchFamily="2" charset="-122"/>
              </a:rPr>
              <a:t>拍照提交或网页端提交</a:t>
            </a:r>
            <a:r>
              <a:rPr lang="en-US" altLang="zh-CN">
                <a:ea typeface="宋体" panose="02010600030101010101" pitchFamily="2" charset="-122"/>
              </a:rPr>
              <a:t>pdf</a:t>
            </a:r>
            <a:r>
              <a:rPr lang="zh-CN" altLang="en-US">
                <a:ea typeface="宋体" panose="02010600030101010101" pitchFamily="2" charset="-122"/>
              </a:rPr>
              <a:t>文档</a:t>
            </a:r>
            <a:endParaRPr lang="zh-CN" altLang="en-US"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Shape 22"/>
          <p:cNvSpPr>
            <a:spLocks noChangeArrowheads="1"/>
          </p:cNvSpPr>
          <p:nvPr/>
        </p:nvSpPr>
        <p:spPr bwMode="auto">
          <a:xfrm>
            <a:off x="1363980" y="1133475"/>
            <a:ext cx="7399973" cy="3068003"/>
          </a:xfrm>
          <a:prstGeom prst="rect">
            <a:avLst/>
          </a:prstGeom>
          <a:solidFill>
            <a:srgbClr val="EFEFEF"/>
          </a:solidFill>
          <a:ln w="12700">
            <a:noFill/>
            <a:miter lim="400000"/>
          </a:ln>
          <a:effectLst>
            <a:outerShdw dir="13500000" sy="23000" kx="1200000" algn="br" rotWithShape="0">
              <a:prstClr val="black">
                <a:alpha val="9000"/>
              </a:prstClr>
            </a:outerShdw>
            <a:reflection stA="45000" endPos="0" dist="50800" dir="5400000" sy="-100000" algn="bl" rotWithShape="0"/>
          </a:effectLst>
        </p:spPr>
        <p:txBody>
          <a:bodyPr lIns="45718" rIns="45718" anchor="ctr"/>
          <a:p>
            <a:pPr hangingPunct="0"/>
            <a:endParaRPr lang="en-US" altLang="zh-CN" sz="1800" b="0" baseline="0">
              <a:solidFill>
                <a:srgbClr val="DF2024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sp>
        <p:nvSpPr>
          <p:cNvPr id="3" name="Shape 22"/>
          <p:cNvSpPr>
            <a:spLocks noChangeArrowheads="1"/>
          </p:cNvSpPr>
          <p:nvPr/>
        </p:nvSpPr>
        <p:spPr bwMode="auto">
          <a:xfrm>
            <a:off x="-476" y="923925"/>
            <a:ext cx="1772603" cy="939165"/>
          </a:xfrm>
          <a:prstGeom prst="rect">
            <a:avLst/>
          </a:prstGeom>
          <a:solidFill>
            <a:srgbClr val="C51A24"/>
          </a:solidFill>
          <a:ln w="12700">
            <a:noFill/>
            <a:miter lim="400000"/>
          </a:ln>
        </p:spPr>
        <p:txBody>
          <a:bodyPr lIns="45718" rIns="45718" anchor="ctr"/>
          <a:p>
            <a:pPr hangingPunct="0"/>
            <a:endParaRPr lang="en-US" altLang="zh-CN" sz="1800" b="0" baseline="0">
              <a:solidFill>
                <a:srgbClr val="DF2024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sp>
        <p:nvSpPr>
          <p:cNvPr id="122" name="矩形 121"/>
          <p:cNvSpPr/>
          <p:nvPr/>
        </p:nvSpPr>
        <p:spPr>
          <a:xfrm>
            <a:off x="-1745153" y="-922362"/>
            <a:ext cx="1279706" cy="504321"/>
          </a:xfrm>
          <a:prstGeom prst="rect">
            <a:avLst/>
          </a:prstGeom>
          <a:solidFill>
            <a:srgbClr val="FCFC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 dirty="0">
              <a:ea typeface="字魂105号-简雅黑" panose="00000500000000000000" pitchFamily="2" charset="-122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396240" y="1001078"/>
            <a:ext cx="967740" cy="506730"/>
          </a:xfrm>
          <a:prstGeom prst="rect">
            <a:avLst/>
          </a:prstGeom>
          <a:ln w="12700">
            <a:miter lim="400000"/>
          </a:ln>
          <a:effectLst>
            <a:outerShdw blurRad="63500" rotWithShape="0">
              <a:srgbClr val="808080">
                <a:alpha val="31423"/>
              </a:srgbClr>
            </a:outerShdw>
          </a:effectLst>
        </p:spPr>
        <p:txBody>
          <a:bodyPr wrap="square" lIns="45718" rIns="45718" rtlCol="0">
            <a:spAutoFit/>
          </a:bodyPr>
          <a:lstStyle/>
          <a:p>
            <a:pPr lvl="0" algn="dist" hangingPunct="0">
              <a:spcBef>
                <a:spcPts val="0"/>
              </a:spcBef>
              <a:spcAft>
                <a:spcPts val="0"/>
              </a:spcAft>
              <a:defRPr sz="4200" b="0" baseline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r>
              <a:rPr lang="zh-CN" sz="2700" kern="0" dirty="0">
                <a:sym typeface="+mn-ea"/>
              </a:rPr>
              <a:t>目录</a:t>
            </a:r>
            <a:endParaRPr lang="zh-CN" sz="2700" kern="0" dirty="0">
              <a:sym typeface="+mn-ea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248603" y="1484948"/>
            <a:ext cx="1286351" cy="299085"/>
          </a:xfrm>
          <a:prstGeom prst="rect">
            <a:avLst/>
          </a:prstGeom>
          <a:ln w="12700">
            <a:miter lim="400000"/>
          </a:ln>
          <a:effectLst>
            <a:outerShdw blurRad="63500" rotWithShape="0">
              <a:srgbClr val="808080">
                <a:alpha val="31423"/>
              </a:srgbClr>
            </a:outerShdw>
          </a:effectLst>
        </p:spPr>
        <p:txBody>
          <a:bodyPr wrap="square" lIns="45718" rIns="45718" rtlCol="0">
            <a:spAutoFit/>
          </a:bodyPr>
          <a:lstStyle/>
          <a:p>
            <a:pPr lvl="0" algn="ctr" hangingPunct="0">
              <a:spcBef>
                <a:spcPts val="0"/>
              </a:spcBef>
              <a:spcAft>
                <a:spcPts val="0"/>
              </a:spcAft>
              <a:defRPr sz="4200" b="0" baseline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r>
              <a:rPr lang="zh-CN" sz="1350" kern="0" dirty="0">
                <a:sym typeface="+mn-ea"/>
              </a:rPr>
              <a:t>CONTENTS</a:t>
            </a:r>
            <a:endParaRPr lang="zh-CN" sz="1350" kern="0" dirty="0">
              <a:sym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924810" y="2228850"/>
            <a:ext cx="2439035" cy="229870"/>
          </a:xfrm>
          <a:prstGeom prst="rect">
            <a:avLst/>
          </a:prstGeom>
          <a:ln w="12700">
            <a:miter lim="400000"/>
          </a:ln>
          <a:effectLst/>
        </p:spPr>
        <p:txBody>
          <a:bodyPr wrap="square" lIns="45718" tIns="34290" rIns="45718" bIns="34290" rtlCol="0" anchor="t">
            <a:spAutoFit/>
          </a:bodyPr>
          <a:lstStyle/>
          <a:p>
            <a:pPr lvl="0" algn="l" hangingPunct="0">
              <a:spcBef>
                <a:spcPts val="0"/>
              </a:spcBef>
              <a:spcAft>
                <a:spcPts val="0"/>
              </a:spcAft>
              <a:defRPr sz="4200" b="0" baseline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r>
              <a:rPr lang="zh-CN" sz="1050" kern="0" dirty="0">
                <a:solidFill>
                  <a:schemeClr val="bg1">
                    <a:lumMod val="50000"/>
                  </a:schemeClr>
                </a:solidFill>
                <a:sym typeface="+mn-ea"/>
              </a:rPr>
              <a:t>校友邦平台角色介绍和整体流程概述</a:t>
            </a:r>
            <a:endParaRPr lang="zh-CN" sz="1050" kern="0" dirty="0">
              <a:solidFill>
                <a:schemeClr val="bg1">
                  <a:lumMod val="50000"/>
                </a:schemeClr>
              </a:solidFill>
              <a:sym typeface="+mn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890520" y="1929765"/>
            <a:ext cx="2065020" cy="299085"/>
          </a:xfrm>
          <a:prstGeom prst="rect">
            <a:avLst/>
          </a:prstGeom>
          <a:ln w="12700">
            <a:miter lim="400000"/>
          </a:ln>
          <a:effectLst/>
        </p:spPr>
        <p:txBody>
          <a:bodyPr wrap="square" lIns="45718" tIns="34290" rIns="45718" bIns="34290" rtlCol="0" anchor="t">
            <a:spAutoFit/>
          </a:bodyPr>
          <a:lstStyle/>
          <a:p>
            <a:pPr lvl="0" algn="l" hangingPunct="0">
              <a:spcBef>
                <a:spcPts val="0"/>
              </a:spcBef>
              <a:spcAft>
                <a:spcPts val="0"/>
              </a:spcAft>
              <a:defRPr sz="4200" b="0" baseline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r>
              <a:rPr lang="zh-CN" sz="1500" kern="0" dirty="0">
                <a:solidFill>
                  <a:schemeClr val="tx1"/>
                </a:solidFill>
                <a:sym typeface="+mn-ea"/>
              </a:rPr>
              <a:t>平台角色和流程概述</a:t>
            </a:r>
            <a:endParaRPr lang="zh-CN" sz="1500" kern="0" dirty="0">
              <a:solidFill>
                <a:schemeClr val="tx1"/>
              </a:solidFill>
              <a:sym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224723" y="1863090"/>
            <a:ext cx="690245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400"/>
            <a:r>
              <a:rPr lang="en-US" altLang="zh-CN" sz="3600" dirty="0" smtClean="0">
                <a:solidFill>
                  <a:srgbClr val="C00000"/>
                </a:solidFill>
                <a:latin typeface="DIN Alternate" panose="020B0500000000000000" charset="0"/>
                <a:ea typeface="Microsoft YaHei Regular" panose="020B0502040204020203" charset="-122"/>
                <a:cs typeface="DIN Alternate" panose="020B0500000000000000" charset="0"/>
              </a:rPr>
              <a:t>01</a:t>
            </a:r>
            <a:endParaRPr lang="en-US" altLang="zh-CN" sz="3600" dirty="0" smtClean="0">
              <a:solidFill>
                <a:srgbClr val="C00000"/>
              </a:solidFill>
              <a:latin typeface="DIN Alternate" panose="020B0500000000000000" charset="0"/>
              <a:ea typeface="Microsoft YaHei Regular" panose="020B0502040204020203" charset="-122"/>
              <a:cs typeface="DIN Alternate" panose="020B0500000000000000" charset="0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2924651" y="3181826"/>
            <a:ext cx="2198370" cy="229870"/>
          </a:xfrm>
          <a:prstGeom prst="rect">
            <a:avLst/>
          </a:prstGeom>
          <a:ln w="12700">
            <a:miter lim="400000"/>
          </a:ln>
          <a:effectLst/>
        </p:spPr>
        <p:txBody>
          <a:bodyPr wrap="square" lIns="45718" tIns="34290" rIns="45718" bIns="34290" rtlCol="0" anchor="t">
            <a:spAutoFit/>
          </a:bodyPr>
          <a:lstStyle/>
          <a:p>
            <a:pPr lvl="0" algn="l" hangingPunct="0">
              <a:spcBef>
                <a:spcPts val="0"/>
              </a:spcBef>
              <a:spcAft>
                <a:spcPts val="0"/>
              </a:spcAft>
              <a:defRPr sz="4200" b="0" baseline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r>
              <a:rPr lang="zh-CN" sz="1050" kern="0" dirty="0">
                <a:solidFill>
                  <a:schemeClr val="bg1">
                    <a:lumMod val="50000"/>
                  </a:schemeClr>
                </a:solidFill>
                <a:sym typeface="+mn-ea"/>
              </a:rPr>
              <a:t>学生校友邦微信小程序的操作说明</a:t>
            </a:r>
            <a:endParaRPr lang="zh-CN" sz="1050" kern="0" dirty="0">
              <a:solidFill>
                <a:schemeClr val="bg1">
                  <a:lumMod val="50000"/>
                </a:schemeClr>
              </a:solidFill>
              <a:sym typeface="+mn-ea"/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2890520" y="2900045"/>
            <a:ext cx="2131060" cy="299085"/>
          </a:xfrm>
          <a:prstGeom prst="rect">
            <a:avLst/>
          </a:prstGeom>
          <a:ln w="12700">
            <a:miter lim="400000"/>
          </a:ln>
          <a:effectLst/>
        </p:spPr>
        <p:txBody>
          <a:bodyPr wrap="square" lIns="45718" tIns="34290" rIns="45718" bIns="34290" rtlCol="0" anchor="t">
            <a:spAutoFit/>
          </a:bodyPr>
          <a:lstStyle/>
          <a:p>
            <a:pPr lvl="0" algn="l" hangingPunct="0">
              <a:spcBef>
                <a:spcPts val="0"/>
              </a:spcBef>
              <a:spcAft>
                <a:spcPts val="0"/>
              </a:spcAft>
              <a:defRPr sz="4200" b="0" baseline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r>
              <a:rPr lang="zh-CN" sz="1500" kern="0" dirty="0">
                <a:solidFill>
                  <a:schemeClr val="tx1"/>
                </a:solidFill>
                <a:sym typeface="+mn-ea"/>
              </a:rPr>
              <a:t>学生移动端操作</a:t>
            </a:r>
            <a:endParaRPr lang="zh-CN" sz="1500" kern="0" dirty="0">
              <a:solidFill>
                <a:schemeClr val="tx1"/>
              </a:solidFill>
              <a:sym typeface="+mn-ea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2204244" y="2832735"/>
            <a:ext cx="743585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400"/>
            <a:r>
              <a:rPr lang="en-US" altLang="zh-CN" sz="3600" dirty="0" smtClean="0">
                <a:solidFill>
                  <a:srgbClr val="C00000"/>
                </a:solidFill>
                <a:latin typeface="DIN Alternate" panose="020B0500000000000000" charset="0"/>
                <a:ea typeface="Microsoft YaHei Regular" panose="020B0502040204020203" charset="-122"/>
                <a:cs typeface="DIN Alternate" panose="020B0500000000000000" charset="0"/>
              </a:rPr>
              <a:t>03</a:t>
            </a:r>
            <a:endParaRPr lang="en-US" altLang="zh-CN" sz="3600" dirty="0" smtClean="0">
              <a:solidFill>
                <a:srgbClr val="C00000"/>
              </a:solidFill>
              <a:latin typeface="DIN Alternate" panose="020B0500000000000000" charset="0"/>
              <a:ea typeface="Microsoft YaHei Regular" panose="020B0502040204020203" charset="-122"/>
              <a:cs typeface="DIN Alternate" panose="020B0500000000000000" charset="0"/>
            </a:endParaRPr>
          </a:p>
        </p:txBody>
      </p:sp>
      <p:sp>
        <p:nvSpPr>
          <p:cNvPr id="77" name="矩形 76"/>
          <p:cNvSpPr/>
          <p:nvPr/>
        </p:nvSpPr>
        <p:spPr>
          <a:xfrm>
            <a:off x="6043136" y="2228374"/>
            <a:ext cx="1971199" cy="229870"/>
          </a:xfrm>
          <a:prstGeom prst="rect">
            <a:avLst/>
          </a:prstGeom>
          <a:ln w="12700">
            <a:miter lim="400000"/>
          </a:ln>
          <a:effectLst/>
        </p:spPr>
        <p:txBody>
          <a:bodyPr wrap="square" lIns="45718" tIns="34290" rIns="45718" bIns="34290" rtlCol="0" anchor="t">
            <a:spAutoFit/>
          </a:bodyPr>
          <a:lstStyle/>
          <a:p>
            <a:pPr lvl="0" algn="l" hangingPunct="0">
              <a:spcBef>
                <a:spcPts val="0"/>
              </a:spcBef>
              <a:spcAft>
                <a:spcPts val="0"/>
              </a:spcAft>
              <a:defRPr sz="4200" b="0" baseline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r>
              <a:rPr lang="zh-CN" sz="1050" kern="0" dirty="0">
                <a:solidFill>
                  <a:schemeClr val="bg1">
                    <a:lumMod val="50000"/>
                  </a:schemeClr>
                </a:solidFill>
                <a:sym typeface="+mn-ea"/>
              </a:rPr>
              <a:t>学生账号注册登录</a:t>
            </a:r>
            <a:endParaRPr lang="zh-CN" sz="1050" kern="0" dirty="0">
              <a:solidFill>
                <a:schemeClr val="bg1">
                  <a:lumMod val="50000"/>
                </a:schemeClr>
              </a:solidFill>
              <a:sym typeface="+mn-ea"/>
            </a:endParaRPr>
          </a:p>
        </p:txBody>
      </p:sp>
      <p:sp>
        <p:nvSpPr>
          <p:cNvPr id="78" name="矩形 77"/>
          <p:cNvSpPr/>
          <p:nvPr/>
        </p:nvSpPr>
        <p:spPr>
          <a:xfrm>
            <a:off x="6008846" y="1929765"/>
            <a:ext cx="1627823" cy="299085"/>
          </a:xfrm>
          <a:prstGeom prst="rect">
            <a:avLst/>
          </a:prstGeom>
          <a:ln w="12700">
            <a:miter lim="400000"/>
          </a:ln>
          <a:effectLst/>
        </p:spPr>
        <p:txBody>
          <a:bodyPr wrap="square" lIns="45718" tIns="34290" rIns="45718" bIns="34290" rtlCol="0" anchor="t">
            <a:spAutoFit/>
          </a:bodyPr>
          <a:lstStyle/>
          <a:p>
            <a:pPr lvl="0" algn="l" hangingPunct="0">
              <a:spcBef>
                <a:spcPts val="0"/>
              </a:spcBef>
              <a:spcAft>
                <a:spcPts val="0"/>
              </a:spcAft>
              <a:defRPr sz="4200" b="0" baseline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r>
              <a:rPr lang="zh-CN" sz="1500" kern="0" dirty="0">
                <a:solidFill>
                  <a:schemeClr val="tx1"/>
                </a:solidFill>
                <a:sym typeface="+mn-ea"/>
              </a:rPr>
              <a:t>登录指南</a:t>
            </a:r>
            <a:endParaRPr lang="zh-CN" sz="1500" kern="0" dirty="0">
              <a:solidFill>
                <a:schemeClr val="tx1"/>
              </a:solidFill>
              <a:sym typeface="+mn-ea"/>
            </a:endParaRPr>
          </a:p>
        </p:txBody>
      </p:sp>
      <p:sp>
        <p:nvSpPr>
          <p:cNvPr id="76" name="矩形 75"/>
          <p:cNvSpPr/>
          <p:nvPr/>
        </p:nvSpPr>
        <p:spPr>
          <a:xfrm>
            <a:off x="5268754" y="1863090"/>
            <a:ext cx="746760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400"/>
            <a:r>
              <a:rPr lang="en-US" altLang="zh-CN" sz="3600" dirty="0" smtClean="0">
                <a:solidFill>
                  <a:srgbClr val="C00000"/>
                </a:solidFill>
                <a:latin typeface="DIN Alternate" panose="020B0500000000000000" charset="0"/>
                <a:ea typeface="Microsoft YaHei Regular" panose="020B0502040204020203" charset="-122"/>
                <a:cs typeface="DIN Alternate" panose="020B0500000000000000" charset="0"/>
              </a:rPr>
              <a:t>02</a:t>
            </a:r>
            <a:endParaRPr lang="en-US" altLang="zh-CN" sz="3600" dirty="0" smtClean="0">
              <a:solidFill>
                <a:srgbClr val="C00000"/>
              </a:solidFill>
              <a:latin typeface="DIN Alternate" panose="020B0500000000000000" charset="0"/>
              <a:ea typeface="Microsoft YaHei Regular" panose="020B0502040204020203" charset="-122"/>
              <a:cs typeface="DIN Alternate" panose="020B0500000000000000" charset="0"/>
            </a:endParaRPr>
          </a:p>
        </p:txBody>
      </p:sp>
      <p:sp>
        <p:nvSpPr>
          <p:cNvPr id="82" name="矩形 81"/>
          <p:cNvSpPr/>
          <p:nvPr/>
        </p:nvSpPr>
        <p:spPr>
          <a:xfrm>
            <a:off x="6043295" y="3182620"/>
            <a:ext cx="2258695" cy="229870"/>
          </a:xfrm>
          <a:prstGeom prst="rect">
            <a:avLst/>
          </a:prstGeom>
          <a:ln w="12700">
            <a:miter lim="400000"/>
          </a:ln>
          <a:effectLst/>
        </p:spPr>
        <p:txBody>
          <a:bodyPr wrap="square" lIns="45718" tIns="34290" rIns="45718" bIns="34290" rtlCol="0" anchor="t">
            <a:spAutoFit/>
          </a:bodyPr>
          <a:lstStyle/>
          <a:p>
            <a:pPr lvl="0" algn="l" hangingPunct="0">
              <a:spcBef>
                <a:spcPts val="0"/>
              </a:spcBef>
              <a:spcAft>
                <a:spcPts val="0"/>
              </a:spcAft>
              <a:defRPr sz="4200" b="0" baseline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r>
              <a:rPr lang="zh-CN" sz="1050" kern="0" dirty="0">
                <a:solidFill>
                  <a:schemeClr val="bg1">
                    <a:lumMod val="50000"/>
                  </a:schemeClr>
                </a:solidFill>
                <a:sym typeface="+mn-ea"/>
              </a:rPr>
              <a:t>学生校友邦电脑网页的操作说明</a:t>
            </a:r>
            <a:endParaRPr lang="zh-CN" sz="1050" kern="0" dirty="0">
              <a:solidFill>
                <a:schemeClr val="bg1">
                  <a:lumMod val="50000"/>
                </a:schemeClr>
              </a:solidFill>
              <a:sym typeface="+mn-ea"/>
            </a:endParaRPr>
          </a:p>
        </p:txBody>
      </p:sp>
      <p:sp>
        <p:nvSpPr>
          <p:cNvPr id="83" name="矩形 82"/>
          <p:cNvSpPr/>
          <p:nvPr/>
        </p:nvSpPr>
        <p:spPr>
          <a:xfrm>
            <a:off x="6009005" y="2900045"/>
            <a:ext cx="2004695" cy="299085"/>
          </a:xfrm>
          <a:prstGeom prst="rect">
            <a:avLst/>
          </a:prstGeom>
          <a:ln w="12700">
            <a:miter lim="400000"/>
          </a:ln>
          <a:effectLst/>
        </p:spPr>
        <p:txBody>
          <a:bodyPr wrap="square" lIns="45718" tIns="34290" rIns="45718" bIns="34290" rtlCol="0" anchor="t">
            <a:spAutoFit/>
          </a:bodyPr>
          <a:lstStyle/>
          <a:p>
            <a:pPr lvl="0" algn="l" hangingPunct="0">
              <a:spcBef>
                <a:spcPts val="0"/>
              </a:spcBef>
              <a:spcAft>
                <a:spcPts val="0"/>
              </a:spcAft>
              <a:defRPr sz="4200" b="0" baseline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r>
              <a:rPr lang="zh-CN" sz="1500" kern="0" dirty="0">
                <a:solidFill>
                  <a:schemeClr val="tx1"/>
                </a:solidFill>
                <a:sym typeface="+mn-ea"/>
              </a:rPr>
              <a:t>学生电脑网页操作</a:t>
            </a:r>
            <a:endParaRPr lang="zh-CN" sz="1500" kern="0" dirty="0">
              <a:solidFill>
                <a:schemeClr val="tx1"/>
              </a:solidFill>
              <a:sym typeface="+mn-ea"/>
            </a:endParaRPr>
          </a:p>
        </p:txBody>
      </p:sp>
      <p:sp>
        <p:nvSpPr>
          <p:cNvPr id="81" name="矩形 80"/>
          <p:cNvSpPr/>
          <p:nvPr/>
        </p:nvSpPr>
        <p:spPr>
          <a:xfrm>
            <a:off x="5273834" y="2832735"/>
            <a:ext cx="759460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400"/>
            <a:r>
              <a:rPr lang="en-US" altLang="zh-CN" sz="3600" dirty="0" smtClean="0">
                <a:solidFill>
                  <a:srgbClr val="C00000"/>
                </a:solidFill>
                <a:latin typeface="DIN Alternate" panose="020B0500000000000000" charset="0"/>
                <a:ea typeface="Microsoft YaHei Regular" panose="020B0502040204020203" charset="-122"/>
                <a:cs typeface="DIN Alternate" panose="020B0500000000000000" charset="0"/>
              </a:rPr>
              <a:t>04</a:t>
            </a:r>
            <a:endParaRPr lang="en-US" altLang="zh-CN" sz="3600" dirty="0" smtClean="0">
              <a:solidFill>
                <a:srgbClr val="C00000"/>
              </a:solidFill>
              <a:latin typeface="DIN Alternate" panose="020B0500000000000000" charset="0"/>
              <a:ea typeface="Microsoft YaHei Regular" panose="020B0502040204020203" charset="-122"/>
              <a:cs typeface="DIN Alternate" panose="020B0500000000000000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8131969" y="131921"/>
            <a:ext cx="782479" cy="275273"/>
            <a:chOff x="17075" y="277"/>
            <a:chExt cx="1643" cy="578"/>
          </a:xfrm>
        </p:grpSpPr>
        <p:grpSp>
          <p:nvGrpSpPr>
            <p:cNvPr id="10" name="组合 9"/>
            <p:cNvGrpSpPr/>
            <p:nvPr/>
          </p:nvGrpSpPr>
          <p:grpSpPr>
            <a:xfrm>
              <a:off x="17075" y="491"/>
              <a:ext cx="1643" cy="364"/>
              <a:chOff x="17075" y="619"/>
              <a:chExt cx="1643" cy="364"/>
            </a:xfrm>
          </p:grpSpPr>
          <p:sp>
            <p:nvSpPr>
              <p:cNvPr id="4" name="Shape 22"/>
              <p:cNvSpPr>
                <a:spLocks noChangeArrowheads="1"/>
              </p:cNvSpPr>
              <p:nvPr/>
            </p:nvSpPr>
            <p:spPr bwMode="auto">
              <a:xfrm>
                <a:off x="17075" y="619"/>
                <a:ext cx="1643" cy="290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12700">
                <a:noFill/>
                <a:miter lim="400000"/>
              </a:ln>
            </p:spPr>
            <p:txBody>
              <a:bodyPr lIns="45718" rIns="45718" anchor="ctr"/>
              <a:p>
                <a:pPr hangingPunct="0"/>
                <a:endParaRPr lang="en-US" altLang="zh-CN" sz="1800" b="0" baseline="0">
                  <a:solidFill>
                    <a:srgbClr val="DF2024"/>
                  </a:solidFill>
                  <a:latin typeface="Calibri" panose="020F0502020204030204" pitchFamily="34" charset="0"/>
                  <a:ea typeface="Calibri" panose="020F0502020204030204" pitchFamily="34" charset="0"/>
                </a:endParaRPr>
              </a:p>
            </p:txBody>
          </p:sp>
          <p:sp>
            <p:nvSpPr>
              <p:cNvPr id="16" name="Shape 26"/>
              <p:cNvSpPr/>
              <p:nvPr/>
            </p:nvSpPr>
            <p:spPr>
              <a:xfrm>
                <a:off x="17272" y="646"/>
                <a:ext cx="1250" cy="337"/>
              </a:xfrm>
              <a:prstGeom prst="rect">
                <a:avLst/>
              </a:prstGeom>
              <a:ln w="12700">
                <a:miter lim="400000"/>
              </a:ln>
              <a:effectLst/>
            </p:spPr>
            <p:txBody>
              <a:bodyPr wrap="square" lIns="45718" rIns="45718">
                <a:spAutoFit/>
              </a:bodyPr>
              <a:p>
                <a:pPr algn="ctr" fontAlgn="auto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defRPr sz="4200" b="0" baseline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  <a:sym typeface="微软雅黑" panose="020B0503020204020204" pitchFamily="34" charset="-122"/>
                  </a:defRPr>
                </a:pPr>
                <a:r>
                  <a:rPr lang="en-US" altLang="zh-CN" sz="450" kern="0" baseline="0" dirty="0">
                    <a:solidFill>
                      <a:srgbClr val="D62F2F"/>
                    </a:solidFill>
                    <a:effectLst/>
                    <a:sym typeface="微软雅黑" panose="020B0503020204020204" pitchFamily="34" charset="-122"/>
                  </a:rPr>
                  <a:t>www.xybsyw.com</a:t>
                </a:r>
                <a:endParaRPr lang="en-US" altLang="zh-CN" sz="450" kern="0" baseline="0" dirty="0">
                  <a:solidFill>
                    <a:srgbClr val="D62F2F"/>
                  </a:solidFill>
                  <a:effectLst/>
                  <a:sym typeface="微软雅黑" panose="020B0503020204020204" pitchFamily="34" charset="-122"/>
                </a:endParaRPr>
              </a:p>
            </p:txBody>
          </p:sp>
        </p:grpSp>
        <p:pic>
          <p:nvPicPr>
            <p:cNvPr id="2" name="图片 1" descr="红色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7432" y="277"/>
              <a:ext cx="929" cy="299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r>
              <a:rPr lang="en-US" altLang="zh-CN"/>
              <a:t>3.7 </a:t>
            </a:r>
            <a:r>
              <a:rPr lang="zh-CN" altLang="en-US"/>
              <a:t>学生移动端操作</a:t>
            </a:r>
            <a:r>
              <a:rPr lang="en-US" altLang="zh-CN"/>
              <a:t>-</a:t>
            </a:r>
            <a:r>
              <a:rPr lang="zh-CN" altLang="en-US"/>
              <a:t>实习评价</a:t>
            </a:r>
            <a:r>
              <a:rPr lang="en-US" altLang="zh-CN"/>
              <a:t>-</a:t>
            </a:r>
            <a:r>
              <a:rPr lang="zh-CN" altLang="en-US"/>
              <a:t>企业评价</a:t>
            </a:r>
            <a:endParaRPr lang="zh-CN" altLang="en-US"/>
          </a:p>
        </p:txBody>
      </p:sp>
      <p:sp>
        <p:nvSpPr>
          <p:cNvPr id="28685" name="文本框 10"/>
          <p:cNvSpPr txBox="1"/>
          <p:nvPr/>
        </p:nvSpPr>
        <p:spPr>
          <a:xfrm>
            <a:off x="5636260" y="1084580"/>
            <a:ext cx="563880" cy="39306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30000"/>
              </a:lnSpc>
            </a:pPr>
            <a:r>
              <a:rPr lang="zh-CN" altLang="en-US" sz="1600" b="0" kern="0" dirty="0">
                <a:solidFill>
                  <a:srgbClr val="DF0024"/>
                </a:solidFill>
                <a:uFillTx/>
                <a:latin typeface="文鼎中楷体" charset="0"/>
                <a:ea typeface="文鼎中楷体" panose="03000600000000000000" charset="-122"/>
              </a:rPr>
              <a:t>企</a:t>
            </a:r>
            <a:endParaRPr lang="zh-CN" altLang="en-US" sz="1600" b="0" kern="0" dirty="0">
              <a:solidFill>
                <a:srgbClr val="DF0024"/>
              </a:solidFill>
              <a:uFillTx/>
              <a:latin typeface="文鼎中楷体" charset="0"/>
              <a:ea typeface="文鼎中楷体" panose="03000600000000000000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600" b="0" kern="0" dirty="0">
                <a:solidFill>
                  <a:srgbClr val="DF0024"/>
                </a:solidFill>
                <a:uFillTx/>
                <a:latin typeface="文鼎中楷体" charset="0"/>
                <a:ea typeface="文鼎中楷体" panose="03000600000000000000" charset="-122"/>
              </a:rPr>
              <a:t>业</a:t>
            </a:r>
            <a:endParaRPr lang="zh-CN" altLang="en-US" sz="1600" b="0" kern="0" dirty="0">
              <a:solidFill>
                <a:srgbClr val="DF0024"/>
              </a:solidFill>
              <a:uFillTx/>
              <a:latin typeface="文鼎中楷体" charset="0"/>
              <a:ea typeface="文鼎中楷体" panose="03000600000000000000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600" b="0" kern="0" dirty="0">
                <a:solidFill>
                  <a:srgbClr val="DF0024"/>
                </a:solidFill>
                <a:uFillTx/>
                <a:latin typeface="文鼎中楷体" charset="0"/>
                <a:ea typeface="文鼎中楷体" panose="03000600000000000000" charset="-122"/>
              </a:rPr>
              <a:t>导</a:t>
            </a:r>
            <a:endParaRPr lang="zh-CN" altLang="en-US" sz="1600" b="0" kern="0" dirty="0">
              <a:solidFill>
                <a:srgbClr val="DF0024"/>
              </a:solidFill>
              <a:uFillTx/>
              <a:latin typeface="文鼎中楷体" charset="0"/>
              <a:ea typeface="文鼎中楷体" panose="03000600000000000000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600" b="0" kern="0" dirty="0">
                <a:solidFill>
                  <a:srgbClr val="DF0024"/>
                </a:solidFill>
                <a:uFillTx/>
                <a:latin typeface="文鼎中楷体" charset="0"/>
                <a:ea typeface="文鼎中楷体" panose="03000600000000000000" charset="-122"/>
              </a:rPr>
              <a:t>师</a:t>
            </a:r>
            <a:endParaRPr lang="zh-CN" altLang="en-US" sz="1600" b="0" kern="0" dirty="0">
              <a:solidFill>
                <a:srgbClr val="DF0024"/>
              </a:solidFill>
              <a:uFillTx/>
              <a:latin typeface="文鼎中楷体" charset="0"/>
              <a:ea typeface="文鼎中楷体" panose="03000600000000000000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600" b="0" kern="0" dirty="0">
                <a:solidFill>
                  <a:srgbClr val="DF0024"/>
                </a:solidFill>
                <a:uFillTx/>
                <a:latin typeface="文鼎中楷体" charset="0"/>
                <a:ea typeface="文鼎中楷体" panose="03000600000000000000" charset="-122"/>
              </a:rPr>
              <a:t>验</a:t>
            </a:r>
            <a:endParaRPr lang="zh-CN" altLang="en-US" sz="1600" b="0" kern="0" dirty="0">
              <a:solidFill>
                <a:srgbClr val="DF0024"/>
              </a:solidFill>
              <a:uFillTx/>
              <a:latin typeface="文鼎中楷体" charset="0"/>
              <a:ea typeface="文鼎中楷体" panose="03000600000000000000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600" b="0" kern="0" dirty="0">
                <a:solidFill>
                  <a:srgbClr val="DF0024"/>
                </a:solidFill>
                <a:uFillTx/>
                <a:latin typeface="文鼎中楷体" charset="0"/>
                <a:ea typeface="文鼎中楷体" panose="03000600000000000000" charset="-122"/>
              </a:rPr>
              <a:t>证</a:t>
            </a:r>
            <a:endParaRPr lang="zh-CN" altLang="en-US" sz="1600" b="0" kern="0" dirty="0">
              <a:solidFill>
                <a:srgbClr val="DF0024"/>
              </a:solidFill>
              <a:uFillTx/>
              <a:latin typeface="文鼎中楷体" charset="0"/>
              <a:ea typeface="文鼎中楷体" panose="03000600000000000000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600" b="0" kern="0" dirty="0">
                <a:solidFill>
                  <a:srgbClr val="DF0024"/>
                </a:solidFill>
                <a:uFillTx/>
                <a:latin typeface="文鼎中楷体" charset="0"/>
                <a:ea typeface="文鼎中楷体" panose="03000600000000000000" charset="-122"/>
              </a:rPr>
              <a:t>码</a:t>
            </a:r>
            <a:endParaRPr lang="zh-CN" altLang="en-US" sz="1600" b="0" kern="0" dirty="0">
              <a:solidFill>
                <a:srgbClr val="DF0024"/>
              </a:solidFill>
              <a:uFillTx/>
              <a:latin typeface="文鼎中楷体" charset="0"/>
              <a:ea typeface="文鼎中楷体" panose="03000600000000000000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600" b="0" kern="0" dirty="0">
                <a:solidFill>
                  <a:srgbClr val="DF0024"/>
                </a:solidFill>
                <a:uFillTx/>
                <a:latin typeface="文鼎中楷体" charset="0"/>
                <a:ea typeface="文鼎中楷体" panose="03000600000000000000" charset="-122"/>
              </a:rPr>
              <a:t>通</a:t>
            </a:r>
            <a:endParaRPr lang="zh-CN" altLang="en-US" sz="1600" b="0" kern="0" dirty="0">
              <a:solidFill>
                <a:srgbClr val="DF0024"/>
              </a:solidFill>
              <a:uFillTx/>
              <a:latin typeface="文鼎中楷体" charset="0"/>
              <a:ea typeface="文鼎中楷体" panose="03000600000000000000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600" b="0" kern="0" dirty="0">
                <a:solidFill>
                  <a:srgbClr val="DF0024"/>
                </a:solidFill>
                <a:uFillTx/>
                <a:latin typeface="文鼎中楷体" charset="0"/>
                <a:ea typeface="文鼎中楷体" panose="03000600000000000000" charset="-122"/>
              </a:rPr>
              <a:t>过</a:t>
            </a:r>
            <a:endParaRPr lang="zh-CN" altLang="en-US" sz="1600" b="0" kern="0" dirty="0">
              <a:solidFill>
                <a:srgbClr val="DF0024"/>
              </a:solidFill>
              <a:uFillTx/>
              <a:latin typeface="文鼎中楷体" charset="0"/>
              <a:ea typeface="文鼎中楷体" panose="03000600000000000000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600" b="0" kern="0" noProof="1" dirty="0">
                <a:solidFill>
                  <a:srgbClr val="DF0024"/>
                </a:solidFill>
                <a:uFillTx/>
                <a:latin typeface="文鼎中楷体" charset="0"/>
                <a:ea typeface="文鼎中楷体" panose="03000600000000000000" charset="-122"/>
              </a:rPr>
              <a:t>评</a:t>
            </a:r>
            <a:endParaRPr lang="zh-CN" altLang="en-US" sz="1600" b="0" kern="0" noProof="1" dirty="0">
              <a:solidFill>
                <a:srgbClr val="DF0024"/>
              </a:solidFill>
              <a:uFillTx/>
              <a:latin typeface="文鼎中楷体" charset="0"/>
              <a:ea typeface="文鼎中楷体" panose="03000600000000000000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600" b="0" kern="0" noProof="1" dirty="0">
                <a:solidFill>
                  <a:srgbClr val="DF0024"/>
                </a:solidFill>
                <a:uFillTx/>
                <a:latin typeface="文鼎中楷体" charset="0"/>
                <a:ea typeface="文鼎中楷体" panose="03000600000000000000" charset="-122"/>
              </a:rPr>
              <a:t>价</a:t>
            </a:r>
            <a:endParaRPr lang="zh-CN" altLang="en-US" sz="1600" b="0" kern="0" noProof="1" dirty="0">
              <a:solidFill>
                <a:srgbClr val="DF0024"/>
              </a:solidFill>
              <a:uFillTx/>
              <a:latin typeface="文鼎中楷体" charset="0"/>
              <a:ea typeface="文鼎中楷体" panose="03000600000000000000" charset="-122"/>
            </a:endParaRPr>
          </a:p>
          <a:p>
            <a:pPr defTabSz="914400">
              <a:lnSpc>
                <a:spcPct val="130000"/>
              </a:lnSpc>
            </a:pPr>
            <a:endParaRPr lang="zh-CN" altLang="en-US" sz="1600" b="0" kern="0" dirty="0">
              <a:solidFill>
                <a:srgbClr val="DF0024"/>
              </a:solidFill>
              <a:uFillTx/>
              <a:latin typeface="文鼎中楷体" charset="0"/>
              <a:ea typeface="文鼎中楷体" panose="03000600000000000000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61305" y="930627"/>
            <a:ext cx="1710113" cy="3703662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09687" y="1010466"/>
            <a:ext cx="1709313" cy="3701928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49225" y="424180"/>
            <a:ext cx="8388985" cy="50673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R="0" algn="l" defTabSz="914400">
              <a:lnSpc>
                <a:spcPct val="15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800" kern="1200" cap="none" spc="0" normalizeH="0" baseline="0" noProof="1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路径：</a:t>
            </a:r>
            <a:r>
              <a:rPr kumimoji="0" lang="zh-CN" altLang="en-US" sz="1600" b="0" kern="1200" cap="none" spc="0" normalizeH="0" baseline="0" noProof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实习评价，</a:t>
            </a:r>
            <a:r>
              <a:rPr lang="zh-CN" altLang="en-US" b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成</a:t>
            </a:r>
            <a:r>
              <a:rPr lang="zh-CN" altLang="en-US" b="0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长</a:t>
            </a:r>
            <a:r>
              <a:rPr lang="en-US" altLang="zh-CN" b="0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→</a:t>
            </a:r>
            <a:r>
              <a:rPr lang="zh-CN" altLang="en-US" b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实习任务</a:t>
            </a:r>
            <a:r>
              <a:rPr lang="en-US" altLang="zh-CN" b="0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→</a:t>
            </a:r>
            <a:r>
              <a:rPr lang="zh-CN" altLang="en-US" b="0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邀请企业评价（没有此按钮，代表老师未要求）</a:t>
            </a:r>
            <a:endParaRPr kumimoji="0" lang="zh-CN" altLang="en-US" b="0" kern="1200" cap="none" spc="0" normalizeH="0" baseline="0" noProof="1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</p:txBody>
      </p:sp>
      <p:cxnSp>
        <p:nvCxnSpPr>
          <p:cNvPr id="5" name="直接箭头连接符 4"/>
          <p:cNvCxnSpPr/>
          <p:nvPr/>
        </p:nvCxnSpPr>
        <p:spPr>
          <a:xfrm flipV="1">
            <a:off x="6190615" y="3140710"/>
            <a:ext cx="405130" cy="40513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  <a:effectLst>
            <a:glow rad="76200">
              <a:schemeClr val="accent3">
                <a:satMod val="175000"/>
                <a:alpha val="9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箭头连接符 5"/>
          <p:cNvCxnSpPr/>
          <p:nvPr/>
        </p:nvCxnSpPr>
        <p:spPr>
          <a:xfrm flipV="1">
            <a:off x="1517650" y="2923540"/>
            <a:ext cx="405130" cy="40513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  <a:effectLst>
            <a:glow rad="76200">
              <a:schemeClr val="accent3">
                <a:satMod val="175000"/>
                <a:alpha val="9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5680" y="1010285"/>
            <a:ext cx="1631950" cy="370268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r>
              <a:rPr lang="en-US" altLang="zh-CN"/>
              <a:t>3.7 </a:t>
            </a:r>
            <a:r>
              <a:rPr lang="zh-CN" altLang="en-US"/>
              <a:t>学生移动端操作</a:t>
            </a:r>
            <a:r>
              <a:rPr lang="en-US" altLang="zh-CN"/>
              <a:t>-</a:t>
            </a:r>
            <a:r>
              <a:rPr lang="zh-CN" altLang="en-US"/>
              <a:t>实习评价</a:t>
            </a:r>
            <a:r>
              <a:rPr lang="en-US" altLang="zh-CN"/>
              <a:t>-</a:t>
            </a:r>
            <a:r>
              <a:rPr lang="zh-CN" altLang="en-US"/>
              <a:t>对实习过程、老师的评价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42875" y="466090"/>
            <a:ext cx="8388985" cy="50673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R="0" algn="l" defTabSz="914400">
              <a:lnSpc>
                <a:spcPct val="15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800" kern="1200" cap="none" spc="0" normalizeH="0" baseline="0" noProof="1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路径：</a:t>
            </a:r>
            <a:r>
              <a:rPr kumimoji="0" lang="zh-CN" altLang="en-US" sz="1600" b="0" kern="1200" cap="none" spc="0" normalizeH="0" baseline="0" noProof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实习评价</a:t>
            </a:r>
            <a:r>
              <a:rPr kumimoji="0" lang="zh-CN" altLang="en-US" sz="1600" b="0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，</a:t>
            </a:r>
            <a:r>
              <a:rPr lang="zh-CN" altLang="en-US" b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成</a:t>
            </a:r>
            <a:r>
              <a:rPr lang="zh-CN" altLang="en-US" b="0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长</a:t>
            </a:r>
            <a:r>
              <a:rPr lang="en-US" altLang="zh-CN" b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→</a:t>
            </a:r>
            <a:r>
              <a:rPr lang="zh-CN" altLang="en-US" b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实习任务</a:t>
            </a:r>
            <a:r>
              <a:rPr lang="en-US" altLang="zh-CN" b="0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→</a:t>
            </a:r>
            <a:r>
              <a:rPr lang="zh-CN" altLang="en-US" b="0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实习评价</a:t>
            </a:r>
            <a:endParaRPr kumimoji="0" lang="zh-CN" altLang="en-US" b="0" kern="1200" cap="none" spc="0" normalizeH="0" baseline="0" noProof="1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07455" y="1010285"/>
            <a:ext cx="1908175" cy="339598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2712" y="1010466"/>
            <a:ext cx="1709313" cy="3701928"/>
          </a:xfrm>
          <a:prstGeom prst="rect">
            <a:avLst/>
          </a:prstGeom>
        </p:spPr>
      </p:pic>
      <p:cxnSp>
        <p:nvCxnSpPr>
          <p:cNvPr id="4" name="直接箭头连接符 3"/>
          <p:cNvCxnSpPr/>
          <p:nvPr/>
        </p:nvCxnSpPr>
        <p:spPr>
          <a:xfrm flipV="1">
            <a:off x="1517650" y="2923540"/>
            <a:ext cx="405130" cy="40513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  <a:effectLst>
            <a:glow rad="76200">
              <a:schemeClr val="accent3">
                <a:satMod val="175000"/>
                <a:alpha val="9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4240" y="1010285"/>
            <a:ext cx="1631950" cy="370268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r>
              <a:rPr lang="en-US" altLang="zh-CN"/>
              <a:t>3.8 </a:t>
            </a:r>
            <a:r>
              <a:rPr lang="zh-CN" altLang="en-US"/>
              <a:t>学生移动端操作</a:t>
            </a:r>
            <a:r>
              <a:rPr lang="en-US" altLang="zh-CN"/>
              <a:t>-</a:t>
            </a:r>
            <a:r>
              <a:rPr lang="zh-CN" altLang="en-US"/>
              <a:t>玩转校友邦：机会</a:t>
            </a:r>
            <a:endParaRPr lang="en-US" altLang="zh-CN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3700" y="466090"/>
            <a:ext cx="2004060" cy="448056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0645" y="466090"/>
            <a:ext cx="1927860" cy="451866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59325" y="466090"/>
            <a:ext cx="1988820" cy="44958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59600" y="466090"/>
            <a:ext cx="1935480" cy="4541520"/>
          </a:xfrm>
          <a:prstGeom prst="rect">
            <a:avLst/>
          </a:prstGeom>
        </p:spPr>
      </p:pic>
      <p:cxnSp>
        <p:nvCxnSpPr>
          <p:cNvPr id="13" name="直接箭头连接符 12"/>
          <p:cNvCxnSpPr/>
          <p:nvPr/>
        </p:nvCxnSpPr>
        <p:spPr>
          <a:xfrm>
            <a:off x="202565" y="4146550"/>
            <a:ext cx="434340" cy="561975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  <a:effectLst>
            <a:glow rad="76200">
              <a:schemeClr val="accent3">
                <a:satMod val="175000"/>
                <a:alpha val="9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箭头连接符 13"/>
          <p:cNvCxnSpPr/>
          <p:nvPr/>
        </p:nvCxnSpPr>
        <p:spPr>
          <a:xfrm flipV="1">
            <a:off x="937260" y="1327785"/>
            <a:ext cx="405130" cy="40513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  <a:effectLst>
            <a:glow rad="76200">
              <a:schemeClr val="accent3">
                <a:satMod val="175000"/>
                <a:alpha val="9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箭头连接符 14"/>
          <p:cNvCxnSpPr/>
          <p:nvPr/>
        </p:nvCxnSpPr>
        <p:spPr>
          <a:xfrm flipV="1">
            <a:off x="1405890" y="1327785"/>
            <a:ext cx="405130" cy="40513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  <a:effectLst>
            <a:glow rad="76200">
              <a:schemeClr val="accent3">
                <a:satMod val="175000"/>
                <a:alpha val="9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箭头连接符 15"/>
          <p:cNvCxnSpPr/>
          <p:nvPr/>
        </p:nvCxnSpPr>
        <p:spPr>
          <a:xfrm flipV="1">
            <a:off x="1811020" y="1327785"/>
            <a:ext cx="405130" cy="40513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  <a:effectLst>
            <a:glow rad="76200">
              <a:schemeClr val="accent3">
                <a:satMod val="175000"/>
                <a:alpha val="9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/>
          <p:cNvSpPr txBox="1"/>
          <p:nvPr/>
        </p:nvSpPr>
        <p:spPr>
          <a:xfrm>
            <a:off x="2670175" y="2479040"/>
            <a:ext cx="183007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</a:rPr>
              <a:t>企业宣讲会，可随时了解企业或参与课程，寻找工作岗位或提升自己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838700" y="2646680"/>
            <a:ext cx="183007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</a:rPr>
              <a:t>可参与本校或其他学校公开的双选会，寻找工作岗位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918325" y="497840"/>
            <a:ext cx="183007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</a:rPr>
              <a:t>话题互动分享，和全国的学生交流分享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r>
              <a:rPr lang="en-US" altLang="zh-CN"/>
              <a:t>3.9 </a:t>
            </a:r>
            <a:r>
              <a:rPr lang="zh-CN" altLang="en-US"/>
              <a:t>学生移动端操作</a:t>
            </a:r>
            <a:r>
              <a:rPr lang="en-US" altLang="zh-CN"/>
              <a:t>-</a:t>
            </a:r>
            <a:r>
              <a:rPr lang="zh-CN" altLang="en-US"/>
              <a:t>玩转校友邦：消息</a:t>
            </a:r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2630" y="466090"/>
            <a:ext cx="1988820" cy="446532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8370" y="466090"/>
            <a:ext cx="2065020" cy="446532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90945" y="466090"/>
            <a:ext cx="1958340" cy="447294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477895" y="3708400"/>
            <a:ext cx="20300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</a:rPr>
              <a:t>与指导老师、同学交流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81355" y="3473450"/>
            <a:ext cx="203009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</a:rPr>
              <a:t>查看各项消息提示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255385" y="2550795"/>
            <a:ext cx="20300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</a:rPr>
              <a:t>校友会，寻找各年级校友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0555" y="591820"/>
            <a:ext cx="1741170" cy="39585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r>
              <a:rPr lang="en-US" altLang="zh-CN"/>
              <a:t>3.10 </a:t>
            </a:r>
            <a:r>
              <a:rPr lang="zh-CN" altLang="en-US"/>
              <a:t>学生移动端操作</a:t>
            </a:r>
            <a:r>
              <a:rPr lang="en-US" altLang="zh-CN"/>
              <a:t>-</a:t>
            </a:r>
            <a:r>
              <a:rPr lang="zh-CN" altLang="en-US"/>
              <a:t>客服与反馈</a:t>
            </a:r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97015" y="591820"/>
            <a:ext cx="1868805" cy="4001770"/>
          </a:xfrm>
          <a:prstGeom prst="rect">
            <a:avLst/>
          </a:prstGeom>
        </p:spPr>
      </p:pic>
      <p:sp>
        <p:nvSpPr>
          <p:cNvPr id="27653" name="文本框 11"/>
          <p:cNvSpPr txBox="1"/>
          <p:nvPr/>
        </p:nvSpPr>
        <p:spPr>
          <a:xfrm>
            <a:off x="630555" y="4550410"/>
            <a:ext cx="2025650" cy="3708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30000"/>
              </a:lnSpc>
            </a:pPr>
            <a:r>
              <a:rPr lang="zh-CN" altLang="en-US" sz="1400" b="0" dirty="0">
                <a:latin typeface="文鼎中楷体" panose="03000600000000000000" charset="-122"/>
                <a:ea typeface="文鼎中楷体" panose="03000600000000000000" charset="-122"/>
              </a:rPr>
              <a:t>实习模块客服中心入口</a:t>
            </a:r>
            <a:endParaRPr lang="zh-CN" altLang="en-US" sz="1400" b="0" dirty="0">
              <a:latin typeface="文鼎中楷体" panose="03000600000000000000" charset="-122"/>
              <a:ea typeface="文鼎中楷体" panose="03000600000000000000" charset="-122"/>
            </a:endParaRPr>
          </a:p>
        </p:txBody>
      </p:sp>
      <p:sp>
        <p:nvSpPr>
          <p:cNvPr id="6" name="文本框 11"/>
          <p:cNvSpPr txBox="1"/>
          <p:nvPr/>
        </p:nvSpPr>
        <p:spPr>
          <a:xfrm>
            <a:off x="3395345" y="4551045"/>
            <a:ext cx="2025650" cy="3708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30000"/>
              </a:lnSpc>
            </a:pPr>
            <a:r>
              <a:rPr lang="zh-CN" altLang="en-US" sz="1400" b="0" dirty="0">
                <a:latin typeface="文鼎中楷体" panose="03000600000000000000" charset="-122"/>
                <a:ea typeface="文鼎中楷体" panose="03000600000000000000" charset="-122"/>
              </a:rPr>
              <a:t>我的</a:t>
            </a:r>
            <a:r>
              <a:rPr lang="en-US" altLang="zh-CN" sz="1400" b="0" dirty="0">
                <a:latin typeface="文鼎中楷体" panose="03000600000000000000" charset="-122"/>
                <a:ea typeface="文鼎中楷体" panose="03000600000000000000" charset="-122"/>
              </a:rPr>
              <a:t>-</a:t>
            </a:r>
            <a:r>
              <a:rPr lang="zh-CN" altLang="en-US" sz="1400" b="0" dirty="0">
                <a:latin typeface="文鼎中楷体" panose="03000600000000000000" charset="-122"/>
                <a:ea typeface="文鼎中楷体" panose="03000600000000000000" charset="-122"/>
              </a:rPr>
              <a:t>客服与反馈入口</a:t>
            </a:r>
            <a:endParaRPr lang="zh-CN" altLang="en-US" sz="1400" b="0" dirty="0">
              <a:latin typeface="文鼎中楷体" panose="03000600000000000000" charset="-122"/>
              <a:ea typeface="文鼎中楷体" panose="03000600000000000000" charset="-122"/>
            </a:endParaRPr>
          </a:p>
        </p:txBody>
      </p:sp>
      <p:sp>
        <p:nvSpPr>
          <p:cNvPr id="7" name="文本框 11"/>
          <p:cNvSpPr txBox="1"/>
          <p:nvPr/>
        </p:nvSpPr>
        <p:spPr>
          <a:xfrm>
            <a:off x="7170420" y="4551045"/>
            <a:ext cx="954405" cy="3708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30000"/>
              </a:lnSpc>
            </a:pPr>
            <a:r>
              <a:rPr lang="zh-CN" altLang="en-US" sz="1400" b="0" dirty="0">
                <a:latin typeface="文鼎中楷体" panose="03000600000000000000" charset="-122"/>
                <a:ea typeface="文鼎中楷体" panose="03000600000000000000" charset="-122"/>
              </a:rPr>
              <a:t>客服中心</a:t>
            </a:r>
            <a:endParaRPr lang="zh-CN" altLang="en-US" sz="1400" b="0" dirty="0">
              <a:latin typeface="文鼎中楷体" panose="03000600000000000000" charset="-122"/>
              <a:ea typeface="文鼎中楷体" panose="03000600000000000000" charset="-122"/>
            </a:endParaRPr>
          </a:p>
        </p:txBody>
      </p:sp>
      <p:cxnSp>
        <p:nvCxnSpPr>
          <p:cNvPr id="8" name="直接箭头连接符 7"/>
          <p:cNvCxnSpPr/>
          <p:nvPr/>
        </p:nvCxnSpPr>
        <p:spPr>
          <a:xfrm flipV="1">
            <a:off x="6282055" y="1716405"/>
            <a:ext cx="360045" cy="18034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  <a:effectLst>
            <a:glow rad="76200">
              <a:schemeClr val="accent3">
                <a:satMod val="175000"/>
                <a:alpha val="9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5706745" y="1108075"/>
            <a:ext cx="51943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defTabSz="914400">
              <a:lnSpc>
                <a:spcPct val="100000"/>
              </a:lnSpc>
            </a:pPr>
            <a:r>
              <a:rPr lang="zh-CN" altLang="en-US" b="0" kern="0" dirty="0">
                <a:solidFill>
                  <a:srgbClr val="DF0024"/>
                </a:solidFill>
                <a:uFillTx/>
                <a:latin typeface="文鼎中楷体" charset="0"/>
                <a:ea typeface="文鼎中楷体" panose="03000600000000000000" charset="-122"/>
              </a:rPr>
              <a:t>快捷入口</a:t>
            </a:r>
            <a:endParaRPr lang="zh-CN" altLang="en-US" b="0" kern="0" dirty="0">
              <a:solidFill>
                <a:srgbClr val="DF0024"/>
              </a:solidFill>
              <a:uFillTx/>
              <a:latin typeface="文鼎中楷体" charset="0"/>
              <a:ea typeface="文鼎中楷体" panose="03000600000000000000" charset="-122"/>
            </a:endParaRPr>
          </a:p>
        </p:txBody>
      </p:sp>
      <p:cxnSp>
        <p:nvCxnSpPr>
          <p:cNvPr id="9" name="直接箭头连接符 8"/>
          <p:cNvCxnSpPr/>
          <p:nvPr/>
        </p:nvCxnSpPr>
        <p:spPr>
          <a:xfrm flipV="1">
            <a:off x="6282055" y="2166620"/>
            <a:ext cx="360045" cy="978535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  <a:effectLst>
            <a:glow rad="76200">
              <a:schemeClr val="accent3">
                <a:satMod val="175000"/>
                <a:alpha val="9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5762625" y="2794635"/>
            <a:ext cx="51943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defTabSz="914400">
              <a:lnSpc>
                <a:spcPct val="100000"/>
              </a:lnSpc>
            </a:pPr>
            <a:r>
              <a:rPr lang="zh-CN" altLang="en-US" b="0" kern="0" dirty="0">
                <a:solidFill>
                  <a:srgbClr val="DF0024"/>
                </a:solidFill>
                <a:uFillTx/>
                <a:latin typeface="文鼎中楷体" charset="0"/>
                <a:ea typeface="文鼎中楷体" panose="03000600000000000000" charset="-122"/>
              </a:rPr>
              <a:t>常见问题</a:t>
            </a:r>
            <a:endParaRPr lang="zh-CN" altLang="en-US" b="0" kern="0" dirty="0">
              <a:solidFill>
                <a:srgbClr val="DF0024"/>
              </a:solidFill>
              <a:uFillTx/>
              <a:latin typeface="文鼎中楷体" charset="0"/>
              <a:ea typeface="文鼎中楷体" panose="03000600000000000000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95345" y="591820"/>
            <a:ext cx="1785620" cy="40525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Shape 22"/>
          <p:cNvSpPr>
            <a:spLocks noChangeArrowheads="1"/>
          </p:cNvSpPr>
          <p:nvPr/>
        </p:nvSpPr>
        <p:spPr bwMode="auto">
          <a:xfrm>
            <a:off x="-952" y="1447324"/>
            <a:ext cx="9144953" cy="1966913"/>
          </a:xfrm>
          <a:prstGeom prst="rect">
            <a:avLst/>
          </a:prstGeom>
          <a:solidFill>
            <a:srgbClr val="C51A24"/>
          </a:solidFill>
          <a:ln w="12700">
            <a:noFill/>
            <a:miter lim="400000"/>
          </a:ln>
        </p:spPr>
        <p:txBody>
          <a:bodyPr lIns="45718" rIns="45718" anchor="ctr"/>
          <a:p>
            <a:pPr hangingPunct="0"/>
            <a:endParaRPr lang="en-US" altLang="zh-CN" sz="1800" b="0" baseline="0">
              <a:solidFill>
                <a:srgbClr val="DF2024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sp>
        <p:nvSpPr>
          <p:cNvPr id="2" name="Shape 22"/>
          <p:cNvSpPr>
            <a:spLocks noChangeArrowheads="1"/>
          </p:cNvSpPr>
          <p:nvPr/>
        </p:nvSpPr>
        <p:spPr bwMode="auto">
          <a:xfrm>
            <a:off x="897255" y="1504474"/>
            <a:ext cx="1534478" cy="2319338"/>
          </a:xfrm>
          <a:prstGeom prst="rect">
            <a:avLst/>
          </a:prstGeom>
          <a:solidFill>
            <a:schemeClr val="bg1"/>
          </a:solidFill>
          <a:ln w="12700">
            <a:noFill/>
            <a:miter lim="400000"/>
          </a:ln>
          <a:effectLst>
            <a:outerShdw blurRad="76200" dir="13500000" sy="23000" kx="1200000" algn="br" rotWithShape="0">
              <a:srgbClr val="B90003">
                <a:alpha val="20000"/>
              </a:srgbClr>
            </a:outerShdw>
          </a:effectLst>
        </p:spPr>
        <p:txBody>
          <a:bodyPr lIns="45718" rIns="45718" anchor="ctr"/>
          <a:p>
            <a:pPr hangingPunct="0"/>
            <a:endParaRPr lang="en-US" altLang="zh-CN" sz="1800" b="0" baseline="0">
              <a:solidFill>
                <a:srgbClr val="DF2024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11555" y="1814195"/>
            <a:ext cx="1351915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7200" dirty="0" smtClean="0">
                <a:solidFill>
                  <a:srgbClr val="C00000"/>
                </a:solidFill>
                <a:effectLst/>
                <a:latin typeface="DIN Alternate" panose="020B0500000000000000" charset="0"/>
                <a:ea typeface="微软雅黑" panose="020B0503020204020204" pitchFamily="34" charset="-122"/>
                <a:cs typeface="DIN Alternate" panose="020B0500000000000000" charset="0"/>
                <a:sym typeface="+mn-ea"/>
              </a:rPr>
              <a:t> </a:t>
            </a:r>
            <a:r>
              <a:rPr lang="en-US" altLang="zh-CN" sz="7200" b="1" dirty="0" smtClean="0">
                <a:solidFill>
                  <a:srgbClr val="C00000"/>
                </a:solidFill>
                <a:effectLst/>
                <a:latin typeface="DIN Alternate" panose="020B0500000000000000" charset="0"/>
                <a:ea typeface="Microsoft YaHei Bold" panose="020B0502040204020203" charset="-122"/>
                <a:cs typeface="DIN Alternate" panose="020B0500000000000000" charset="0"/>
                <a:sym typeface="+mn-ea"/>
              </a:rPr>
              <a:t>04</a:t>
            </a:r>
            <a:endParaRPr lang="en-US" altLang="zh-CN" sz="7200" b="1" dirty="0" smtClean="0">
              <a:solidFill>
                <a:srgbClr val="C00000"/>
              </a:solidFill>
              <a:effectLst/>
              <a:latin typeface="DIN Alternate" panose="020B0500000000000000" charset="0"/>
              <a:ea typeface="Microsoft YaHei Bold" panose="020B0502040204020203" charset="-122"/>
              <a:cs typeface="DIN Alternate" panose="020B0500000000000000" charset="0"/>
              <a:sym typeface="+mn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781776" y="2007394"/>
            <a:ext cx="4361498" cy="553085"/>
          </a:xfrm>
          <a:prstGeom prst="rect">
            <a:avLst/>
          </a:prstGeom>
          <a:ln w="12700">
            <a:miter lim="400000"/>
          </a:ln>
          <a:effectLst>
            <a:outerShdw blurRad="63500" rotWithShape="0">
              <a:srgbClr val="808080">
                <a:alpha val="31423"/>
              </a:srgbClr>
            </a:outerShdw>
          </a:effectLst>
        </p:spPr>
        <p:txBody>
          <a:bodyPr wrap="square" lIns="45718" rIns="45718" rtlCol="0">
            <a:spAutoFit/>
          </a:bodyPr>
          <a:p>
            <a:pPr lvl="0" algn="l" hangingPunct="0">
              <a:spcBef>
                <a:spcPts val="0"/>
              </a:spcBef>
              <a:spcAft>
                <a:spcPts val="0"/>
              </a:spcAft>
              <a:defRPr sz="4200" b="0" baseline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r>
              <a:rPr lang="zh-CN" sz="3000">
                <a:sym typeface="+mn-ea"/>
              </a:rPr>
              <a:t>学生电脑网页操作</a:t>
            </a:r>
            <a:endParaRPr lang="zh-CN" sz="3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781776" y="2596039"/>
            <a:ext cx="4486751" cy="229870"/>
          </a:xfrm>
          <a:prstGeom prst="rect">
            <a:avLst/>
          </a:prstGeom>
          <a:ln w="12700">
            <a:miter lim="400000"/>
          </a:ln>
          <a:effectLst>
            <a:outerShdw blurRad="63500" rotWithShape="0">
              <a:srgbClr val="808080">
                <a:alpha val="31423"/>
              </a:srgbClr>
            </a:outerShdw>
          </a:effectLst>
        </p:spPr>
        <p:txBody>
          <a:bodyPr wrap="square" lIns="45718" tIns="34290" rIns="45718" bIns="34290" anchor="t">
            <a:spAutoFit/>
          </a:bodyPr>
          <a:p>
            <a:pPr lvl="0" algn="l" hangingPunct="0">
              <a:spcBef>
                <a:spcPts val="0"/>
              </a:spcBef>
              <a:spcAft>
                <a:spcPts val="0"/>
              </a:spcAft>
              <a:defRPr sz="4200" b="0" baseline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r>
              <a:rPr lang="zh-CN" sz="1050" kern="0" dirty="0">
                <a:sym typeface="+mn-ea"/>
              </a:rPr>
              <a:t>学生校友邦电脑网页的操作说明</a:t>
            </a:r>
            <a:endParaRPr lang="zh-CN" sz="1050" kern="0" dirty="0">
              <a:sym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10920" y="2826385"/>
            <a:ext cx="1122045" cy="46037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p>
            <a:pPr algn="r"/>
            <a:r>
              <a:rPr lang="en-US" altLang="zh-CN" sz="2400" dirty="0">
                <a:solidFill>
                  <a:srgbClr val="C00000"/>
                </a:solidFill>
                <a:latin typeface="DIN Alternate" panose="020B0500000000000000" charset="0"/>
                <a:ea typeface="方正黑体简体" panose="02010601030101010101" pitchFamily="2" charset="-122"/>
                <a:cs typeface="DIN Alternate" panose="020B0500000000000000" charset="0"/>
                <a:sym typeface="Noto Serif CJK SC" panose="02020400000000000000" pitchFamily="18" charset="-122"/>
              </a:rPr>
              <a:t>PART</a:t>
            </a:r>
            <a:endParaRPr lang="en-US" altLang="zh-CN" sz="2400" dirty="0">
              <a:solidFill>
                <a:srgbClr val="C00000"/>
              </a:solidFill>
              <a:latin typeface="DIN Alternate" panose="020B0500000000000000" charset="0"/>
              <a:ea typeface="方正黑体简体" panose="02010601030101010101" pitchFamily="2" charset="-122"/>
              <a:cs typeface="DIN Alternate" panose="020B0500000000000000" charset="0"/>
              <a:sym typeface="Noto Serif CJK SC" panose="02020400000000000000" pitchFamily="18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131969" y="131921"/>
            <a:ext cx="782479" cy="275273"/>
            <a:chOff x="17075" y="277"/>
            <a:chExt cx="1643" cy="578"/>
          </a:xfrm>
        </p:grpSpPr>
        <p:grpSp>
          <p:nvGrpSpPr>
            <p:cNvPr id="12" name="组合 11"/>
            <p:cNvGrpSpPr/>
            <p:nvPr/>
          </p:nvGrpSpPr>
          <p:grpSpPr>
            <a:xfrm>
              <a:off x="17075" y="491"/>
              <a:ext cx="1643" cy="364"/>
              <a:chOff x="17075" y="619"/>
              <a:chExt cx="1643" cy="364"/>
            </a:xfrm>
          </p:grpSpPr>
          <p:sp>
            <p:nvSpPr>
              <p:cNvPr id="13" name="Shape 22"/>
              <p:cNvSpPr>
                <a:spLocks noChangeArrowheads="1"/>
              </p:cNvSpPr>
              <p:nvPr/>
            </p:nvSpPr>
            <p:spPr bwMode="auto">
              <a:xfrm>
                <a:off x="17075" y="619"/>
                <a:ext cx="1643" cy="290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12700">
                <a:noFill/>
                <a:miter lim="400000"/>
              </a:ln>
            </p:spPr>
            <p:txBody>
              <a:bodyPr lIns="45718" rIns="45718" anchor="ctr"/>
              <a:p>
                <a:pPr hangingPunct="0"/>
                <a:endParaRPr lang="en-US" altLang="zh-CN" sz="1800" b="0" baseline="0">
                  <a:solidFill>
                    <a:srgbClr val="DF2024"/>
                  </a:solidFill>
                  <a:latin typeface="Calibri" panose="020F0502020204030204" pitchFamily="34" charset="0"/>
                  <a:ea typeface="Calibri" panose="020F0502020204030204" pitchFamily="34" charset="0"/>
                </a:endParaRPr>
              </a:p>
            </p:txBody>
          </p:sp>
          <p:sp>
            <p:nvSpPr>
              <p:cNvPr id="16" name="Shape 26"/>
              <p:cNvSpPr/>
              <p:nvPr/>
            </p:nvSpPr>
            <p:spPr>
              <a:xfrm>
                <a:off x="17272" y="646"/>
                <a:ext cx="1250" cy="337"/>
              </a:xfrm>
              <a:prstGeom prst="rect">
                <a:avLst/>
              </a:prstGeom>
              <a:ln w="12700">
                <a:miter lim="400000"/>
              </a:ln>
              <a:effectLst/>
            </p:spPr>
            <p:txBody>
              <a:bodyPr wrap="square" lIns="45718" rIns="45718">
                <a:spAutoFit/>
              </a:bodyPr>
              <a:p>
                <a:pPr algn="ctr" fontAlgn="auto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defRPr sz="4200" b="0" baseline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  <a:sym typeface="微软雅黑" panose="020B0503020204020204" pitchFamily="34" charset="-122"/>
                  </a:defRPr>
                </a:pPr>
                <a:r>
                  <a:rPr lang="en-US" altLang="zh-CN" sz="450" kern="0" baseline="0" dirty="0">
                    <a:solidFill>
                      <a:srgbClr val="D62F2F"/>
                    </a:solidFill>
                    <a:effectLst/>
                    <a:sym typeface="微软雅黑" panose="020B0503020204020204" pitchFamily="34" charset="-122"/>
                  </a:rPr>
                  <a:t>www.xybsyw.com</a:t>
                </a:r>
                <a:endParaRPr lang="en-US" altLang="zh-CN" sz="450" kern="0" baseline="0" dirty="0">
                  <a:solidFill>
                    <a:srgbClr val="D62F2F"/>
                  </a:solidFill>
                  <a:effectLst/>
                  <a:sym typeface="微软雅黑" panose="020B0503020204020204" pitchFamily="34" charset="-122"/>
                </a:endParaRPr>
              </a:p>
            </p:txBody>
          </p:sp>
        </p:grpSp>
        <p:pic>
          <p:nvPicPr>
            <p:cNvPr id="14" name="图片 13" descr="红色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7432" y="277"/>
              <a:ext cx="929" cy="299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r>
              <a:rPr lang="zh-CN" altLang="en-US"/>
              <a:t>学生电脑网页操作</a:t>
            </a:r>
            <a:r>
              <a:rPr lang="en-US" altLang="zh-CN"/>
              <a:t>-</a:t>
            </a:r>
            <a:r>
              <a:rPr lang="zh-CN" altLang="en-US"/>
              <a:t>主要功能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2342515" y="1219200"/>
            <a:ext cx="4120515" cy="1753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lvl="0" algn="l" fontAlgn="base">
              <a:lnSpc>
                <a:spcPct val="150000"/>
              </a:lnSpc>
              <a:buClrTx/>
              <a:buSzTx/>
              <a:defRPr/>
            </a:pPr>
            <a:r>
              <a:rPr lang="en-US" altLang="zh-CN" sz="1800" b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1</a:t>
            </a:r>
            <a:r>
              <a:rPr lang="zh-CN" altLang="en-US" sz="1800" b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、预实习报告</a:t>
            </a:r>
            <a:endParaRPr lang="zh-CN" altLang="en-US" sz="1800" b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  <a:p>
            <a:pPr lvl="0" algn="l" fontAlgn="base">
              <a:lnSpc>
                <a:spcPct val="150000"/>
              </a:lnSpc>
              <a:buClrTx/>
              <a:buSzTx/>
              <a:defRPr/>
            </a:pPr>
            <a:r>
              <a:rPr lang="en-US" altLang="zh-CN" sz="1800" b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2</a:t>
            </a:r>
            <a:r>
              <a:rPr lang="zh-CN" altLang="en-US" sz="1800" b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、三方协议</a:t>
            </a:r>
            <a:endParaRPr lang="zh-CN" altLang="en-US" sz="1800" b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  <a:p>
            <a:pPr lvl="0" algn="l" fontAlgn="base">
              <a:lnSpc>
                <a:spcPct val="150000"/>
              </a:lnSpc>
              <a:buClrTx/>
              <a:buSzTx/>
              <a:defRPr/>
            </a:pPr>
            <a:r>
              <a:rPr lang="en-US" altLang="zh-CN" sz="1800" b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3</a:t>
            </a:r>
            <a:r>
              <a:rPr lang="zh-CN" altLang="en-US" sz="1800" b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、</a:t>
            </a:r>
            <a:r>
              <a:rPr lang="zh-CN" altLang="en-US" sz="1800" b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实习报告</a:t>
            </a:r>
            <a:endParaRPr lang="en-US" altLang="zh-CN" sz="1800" b="0" strike="noStrike" noProof="1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  <a:p>
            <a:pPr lvl="0" algn="l" fontAlgn="base">
              <a:lnSpc>
                <a:spcPct val="150000"/>
              </a:lnSpc>
              <a:buClrTx/>
              <a:buSzTx/>
              <a:defRPr/>
            </a:pPr>
            <a:r>
              <a:rPr lang="en-US" altLang="zh-CN" sz="1800" b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4、</a:t>
            </a:r>
            <a:r>
              <a:rPr lang="zh-CN" altLang="en-US" sz="1800" b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实习</a:t>
            </a:r>
            <a:r>
              <a:rPr lang="zh-CN" altLang="en-US" sz="1800" b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成绩鉴定</a:t>
            </a:r>
            <a:endParaRPr lang="zh-CN" altLang="en-US" sz="18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748155" y="3485515"/>
            <a:ext cx="5647690" cy="4603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120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注意：学籍认证、提交周日志、提交自主实习岗位、提交实习评价等操作也可以在</a:t>
            </a:r>
            <a:r>
              <a:rPr lang="en-US" altLang="zh-CN" sz="120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PC</a:t>
            </a:r>
            <a:r>
              <a:rPr lang="zh-CN" altLang="en-US" sz="120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ea typeface="宋体" panose="02010600030101010101" pitchFamily="2" charset="-122"/>
              </a:rPr>
              <a:t>网页端操作，但移动端更方便。</a:t>
            </a:r>
            <a:endParaRPr lang="zh-CN" altLang="en-US" sz="1200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r>
              <a:rPr lang="en-US" altLang="zh-CN"/>
              <a:t>4.1 </a:t>
            </a:r>
            <a:r>
              <a:rPr lang="zh-CN" altLang="en-US"/>
              <a:t>学生电脑网页操作</a:t>
            </a:r>
            <a:r>
              <a:rPr lang="en-US" altLang="zh-CN"/>
              <a:t>-</a:t>
            </a:r>
            <a:r>
              <a:rPr lang="zh-CN" altLang="en-US"/>
              <a:t>主界面</a:t>
            </a:r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4330" y="559435"/>
            <a:ext cx="8435340" cy="443484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020060" y="1584325"/>
            <a:ext cx="461899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</a:rPr>
              <a:t>登录后，点击我要实习，进入实习的主界面，如果点击报错或退出，可以看下左侧标注为主，是否有去认证的提示，如果有表示学籍还未认证，需要先点击认证学籍。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r>
              <a:rPr lang="en-US" altLang="zh-CN">
                <a:sym typeface="+mn-ea"/>
              </a:rPr>
              <a:t>4.1 </a:t>
            </a:r>
            <a:r>
              <a:rPr lang="zh-CN" altLang="en-US">
                <a:sym typeface="+mn-ea"/>
              </a:rPr>
              <a:t>学生电脑网页操作</a:t>
            </a:r>
            <a:r>
              <a:rPr lang="en-US" altLang="zh-CN">
                <a:sym typeface="+mn-ea"/>
              </a:rPr>
              <a:t>-</a:t>
            </a:r>
            <a:r>
              <a:rPr lang="zh-CN" altLang="en-US">
                <a:sym typeface="+mn-ea"/>
              </a:rPr>
              <a:t>主界面</a:t>
            </a:r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0550" y="995680"/>
            <a:ext cx="7962900" cy="285051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090160" y="1536065"/>
            <a:ext cx="315468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</a:rPr>
              <a:t>点击左侧主菜单，可进入相应模块，比如三方协议、周志、实习报告等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r>
              <a:rPr lang="en-US" altLang="zh-CN"/>
              <a:t>4.2 </a:t>
            </a:r>
            <a:r>
              <a:rPr lang="zh-CN" altLang="en-US"/>
              <a:t>学生电脑网页操作</a:t>
            </a:r>
            <a:r>
              <a:rPr lang="en-US" altLang="zh-CN"/>
              <a:t>-</a:t>
            </a:r>
            <a:r>
              <a:rPr lang="zh-CN" altLang="en-US"/>
              <a:t>预实习报告</a:t>
            </a:r>
            <a:endParaRPr lang="zh-CN" altLang="en-US"/>
          </a:p>
        </p:txBody>
      </p:sp>
      <p:pic>
        <p:nvPicPr>
          <p:cNvPr id="3" name="图片 2" descr="V9JBN3@E9X084ZM4DZ$$)R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25755" y="676275"/>
            <a:ext cx="8358505" cy="34417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Shape 22"/>
          <p:cNvSpPr>
            <a:spLocks noChangeArrowheads="1"/>
          </p:cNvSpPr>
          <p:nvPr/>
        </p:nvSpPr>
        <p:spPr bwMode="auto">
          <a:xfrm>
            <a:off x="-952" y="1447324"/>
            <a:ext cx="9144953" cy="1966913"/>
          </a:xfrm>
          <a:prstGeom prst="rect">
            <a:avLst/>
          </a:prstGeom>
          <a:solidFill>
            <a:srgbClr val="C51A24"/>
          </a:solidFill>
          <a:ln w="12700">
            <a:noFill/>
            <a:miter lim="400000"/>
          </a:ln>
        </p:spPr>
        <p:txBody>
          <a:bodyPr lIns="45718" rIns="45718" anchor="ctr"/>
          <a:p>
            <a:pPr hangingPunct="0"/>
            <a:endParaRPr lang="en-US" altLang="zh-CN" sz="1800" b="0" baseline="0">
              <a:solidFill>
                <a:srgbClr val="DF2024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sp>
        <p:nvSpPr>
          <p:cNvPr id="2" name="Shape 22"/>
          <p:cNvSpPr>
            <a:spLocks noChangeArrowheads="1"/>
          </p:cNvSpPr>
          <p:nvPr/>
        </p:nvSpPr>
        <p:spPr bwMode="auto">
          <a:xfrm>
            <a:off x="897255" y="1504474"/>
            <a:ext cx="1534478" cy="2319338"/>
          </a:xfrm>
          <a:prstGeom prst="rect">
            <a:avLst/>
          </a:prstGeom>
          <a:solidFill>
            <a:schemeClr val="bg1"/>
          </a:solidFill>
          <a:ln w="12700">
            <a:noFill/>
            <a:miter lim="400000"/>
          </a:ln>
          <a:effectLst>
            <a:outerShdw blurRad="76200" dir="13500000" sy="23000" kx="1200000" algn="br" rotWithShape="0">
              <a:srgbClr val="B90003">
                <a:alpha val="20000"/>
              </a:srgbClr>
            </a:outerShdw>
          </a:effectLst>
        </p:spPr>
        <p:txBody>
          <a:bodyPr lIns="45718" rIns="45718" anchor="ctr"/>
          <a:p>
            <a:pPr hangingPunct="0"/>
            <a:endParaRPr lang="en-US" altLang="zh-CN" sz="1800" b="0" baseline="0">
              <a:solidFill>
                <a:srgbClr val="DF2024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11555" y="1814036"/>
            <a:ext cx="1290638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7200" dirty="0" smtClean="0">
                <a:solidFill>
                  <a:srgbClr val="C00000"/>
                </a:solidFill>
                <a:effectLst/>
                <a:latin typeface="DIN Alternate" panose="020B0500000000000000" charset="0"/>
                <a:ea typeface="微软雅黑" panose="020B0503020204020204" pitchFamily="34" charset="-122"/>
                <a:cs typeface="DIN Alternate" panose="020B0500000000000000" charset="0"/>
                <a:sym typeface="+mn-ea"/>
              </a:rPr>
              <a:t> </a:t>
            </a:r>
            <a:r>
              <a:rPr lang="en-US" altLang="zh-CN" sz="7200" b="1" dirty="0" smtClean="0">
                <a:solidFill>
                  <a:srgbClr val="C00000"/>
                </a:solidFill>
                <a:effectLst/>
                <a:latin typeface="DIN Alternate" panose="020B0500000000000000" charset="0"/>
                <a:ea typeface="Microsoft YaHei Bold" panose="020B0502040204020203" charset="-122"/>
                <a:cs typeface="DIN Alternate" panose="020B0500000000000000" charset="0"/>
                <a:sym typeface="+mn-ea"/>
              </a:rPr>
              <a:t>01</a:t>
            </a:r>
            <a:endParaRPr lang="en-US" altLang="zh-CN" sz="7200" b="1" dirty="0" smtClean="0">
              <a:solidFill>
                <a:srgbClr val="C00000"/>
              </a:solidFill>
              <a:effectLst/>
              <a:latin typeface="DIN Alternate" panose="020B0500000000000000" charset="0"/>
              <a:ea typeface="Microsoft YaHei Bold" panose="020B0502040204020203" charset="-122"/>
              <a:cs typeface="DIN Alternate" panose="020B0500000000000000" charset="0"/>
              <a:sym typeface="+mn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781776" y="2007394"/>
            <a:ext cx="4361498" cy="553085"/>
          </a:xfrm>
          <a:prstGeom prst="rect">
            <a:avLst/>
          </a:prstGeom>
          <a:ln w="12700">
            <a:miter lim="400000"/>
          </a:ln>
          <a:effectLst>
            <a:outerShdw blurRad="63500" rotWithShape="0">
              <a:srgbClr val="808080">
                <a:alpha val="31423"/>
              </a:srgbClr>
            </a:outerShdw>
          </a:effectLst>
        </p:spPr>
        <p:txBody>
          <a:bodyPr wrap="square" lIns="45718" rIns="45718" rtlCol="0">
            <a:spAutoFit/>
          </a:bodyPr>
          <a:p>
            <a:pPr lvl="0" algn="l" hangingPunct="0">
              <a:spcBef>
                <a:spcPts val="0"/>
              </a:spcBef>
              <a:spcAft>
                <a:spcPts val="0"/>
              </a:spcAft>
              <a:defRPr sz="4200" b="0" baseline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r>
              <a:rPr lang="zh-CN" sz="3000">
                <a:latin typeface="微软雅黑" panose="020B0503020204020204" pitchFamily="34" charset="-122"/>
                <a:ea typeface="微软雅黑" panose="020B0503020204020204" pitchFamily="34" charset="-122"/>
              </a:rPr>
              <a:t>平台角色和流程概述</a:t>
            </a:r>
            <a:endParaRPr lang="zh-CN" sz="3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781776" y="2596039"/>
            <a:ext cx="4486751" cy="229870"/>
          </a:xfrm>
          <a:prstGeom prst="rect">
            <a:avLst/>
          </a:prstGeom>
          <a:ln w="12700">
            <a:miter lim="400000"/>
          </a:ln>
          <a:effectLst>
            <a:outerShdw blurRad="63500" rotWithShape="0">
              <a:srgbClr val="808080">
                <a:alpha val="31423"/>
              </a:srgbClr>
            </a:outerShdw>
          </a:effectLst>
        </p:spPr>
        <p:txBody>
          <a:bodyPr wrap="square" lIns="45718" tIns="34290" rIns="45718" bIns="34290" anchor="t">
            <a:spAutoFit/>
          </a:bodyPr>
          <a:p>
            <a:pPr lvl="0" algn="l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4200" b="0" baseline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r>
              <a:rPr lang="zh-CN" sz="1050" kern="0" dirty="0">
                <a:sym typeface="+mn-ea"/>
              </a:rPr>
              <a:t>校友邦平台角色介绍和整体流程概述</a:t>
            </a:r>
            <a:endParaRPr lang="zh-CN" sz="1050" kern="0" dirty="0">
              <a:sym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12190" y="2826385"/>
            <a:ext cx="1120775" cy="46037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p>
            <a:pPr algn="r"/>
            <a:r>
              <a:rPr lang="en-US" altLang="zh-CN" sz="2400" dirty="0">
                <a:solidFill>
                  <a:srgbClr val="C00000"/>
                </a:solidFill>
                <a:latin typeface="DIN Alternate" panose="020B0500000000000000" charset="0"/>
                <a:ea typeface="方正黑体简体" panose="02010601030101010101" pitchFamily="2" charset="-122"/>
                <a:cs typeface="DIN Alternate" panose="020B0500000000000000" charset="0"/>
                <a:sym typeface="Noto Serif CJK SC" panose="02020400000000000000" pitchFamily="18" charset="-122"/>
              </a:rPr>
              <a:t>PART</a:t>
            </a:r>
            <a:endParaRPr lang="en-US" altLang="zh-CN" sz="2400" dirty="0">
              <a:solidFill>
                <a:srgbClr val="C00000"/>
              </a:solidFill>
              <a:latin typeface="DIN Alternate" panose="020B0500000000000000" charset="0"/>
              <a:ea typeface="方正黑体简体" panose="02010601030101010101" pitchFamily="2" charset="-122"/>
              <a:cs typeface="DIN Alternate" panose="020B0500000000000000" charset="0"/>
              <a:sym typeface="Noto Serif CJK SC" panose="02020400000000000000" pitchFamily="18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131969" y="131921"/>
            <a:ext cx="782479" cy="275273"/>
            <a:chOff x="17075" y="277"/>
            <a:chExt cx="1643" cy="578"/>
          </a:xfrm>
        </p:grpSpPr>
        <p:grpSp>
          <p:nvGrpSpPr>
            <p:cNvPr id="12" name="组合 11"/>
            <p:cNvGrpSpPr/>
            <p:nvPr/>
          </p:nvGrpSpPr>
          <p:grpSpPr>
            <a:xfrm>
              <a:off x="17075" y="491"/>
              <a:ext cx="1643" cy="364"/>
              <a:chOff x="17075" y="619"/>
              <a:chExt cx="1643" cy="364"/>
            </a:xfrm>
          </p:grpSpPr>
          <p:sp>
            <p:nvSpPr>
              <p:cNvPr id="13" name="Shape 22"/>
              <p:cNvSpPr>
                <a:spLocks noChangeArrowheads="1"/>
              </p:cNvSpPr>
              <p:nvPr/>
            </p:nvSpPr>
            <p:spPr bwMode="auto">
              <a:xfrm>
                <a:off x="17075" y="619"/>
                <a:ext cx="1643" cy="290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12700">
                <a:noFill/>
                <a:miter lim="400000"/>
              </a:ln>
            </p:spPr>
            <p:txBody>
              <a:bodyPr lIns="45718" rIns="45718" anchor="ctr"/>
              <a:p>
                <a:pPr hangingPunct="0"/>
                <a:endParaRPr lang="en-US" altLang="zh-CN" sz="1800" b="0" baseline="0">
                  <a:solidFill>
                    <a:srgbClr val="DF2024"/>
                  </a:solidFill>
                  <a:latin typeface="Calibri" panose="020F0502020204030204" pitchFamily="34" charset="0"/>
                  <a:ea typeface="Calibri" panose="020F0502020204030204" pitchFamily="34" charset="0"/>
                </a:endParaRPr>
              </a:p>
            </p:txBody>
          </p:sp>
          <p:sp>
            <p:nvSpPr>
              <p:cNvPr id="16" name="Shape 26"/>
              <p:cNvSpPr/>
              <p:nvPr/>
            </p:nvSpPr>
            <p:spPr>
              <a:xfrm>
                <a:off x="17272" y="646"/>
                <a:ext cx="1250" cy="337"/>
              </a:xfrm>
              <a:prstGeom prst="rect">
                <a:avLst/>
              </a:prstGeom>
              <a:ln w="12700">
                <a:miter lim="400000"/>
              </a:ln>
              <a:effectLst/>
            </p:spPr>
            <p:txBody>
              <a:bodyPr wrap="square" lIns="45718" rIns="45718">
                <a:spAutoFit/>
              </a:bodyPr>
              <a:p>
                <a:pPr algn="ctr" fontAlgn="auto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defRPr sz="4200" b="0" baseline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  <a:sym typeface="微软雅黑" panose="020B0503020204020204" pitchFamily="34" charset="-122"/>
                  </a:defRPr>
                </a:pPr>
                <a:r>
                  <a:rPr lang="en-US" altLang="zh-CN" sz="450" kern="0" baseline="0" dirty="0">
                    <a:solidFill>
                      <a:srgbClr val="D62F2F"/>
                    </a:solidFill>
                    <a:effectLst/>
                    <a:sym typeface="微软雅黑" panose="020B0503020204020204" pitchFamily="34" charset="-122"/>
                  </a:rPr>
                  <a:t>www.xybsyw.com</a:t>
                </a:r>
                <a:endParaRPr lang="en-US" altLang="zh-CN" sz="450" kern="0" baseline="0" dirty="0">
                  <a:solidFill>
                    <a:srgbClr val="D62F2F"/>
                  </a:solidFill>
                  <a:effectLst/>
                  <a:sym typeface="微软雅黑" panose="020B0503020204020204" pitchFamily="34" charset="-122"/>
                </a:endParaRPr>
              </a:p>
            </p:txBody>
          </p:sp>
        </p:grpSp>
        <p:pic>
          <p:nvPicPr>
            <p:cNvPr id="14" name="图片 13" descr="红色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7432" y="277"/>
              <a:ext cx="929" cy="299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r>
              <a:rPr lang="en-US" altLang="zh-CN">
                <a:sym typeface="+mn-ea"/>
              </a:rPr>
              <a:t>4.3 </a:t>
            </a:r>
            <a:r>
              <a:rPr lang="zh-CN" altLang="en-US">
                <a:sym typeface="+mn-ea"/>
              </a:rPr>
              <a:t>学生电脑网页操作</a:t>
            </a:r>
            <a:r>
              <a:rPr lang="en-US" altLang="zh-CN">
                <a:sym typeface="+mn-ea"/>
              </a:rPr>
              <a:t>-</a:t>
            </a:r>
            <a:r>
              <a:rPr lang="zh-CN">
                <a:sym typeface="+mn-ea"/>
              </a:rPr>
              <a:t>三方协议</a:t>
            </a:r>
            <a:endParaRPr lang="zh-CN"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0035" y="834390"/>
            <a:ext cx="8583295" cy="363093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172210" y="3688080"/>
            <a:ext cx="764857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ea typeface="宋体" panose="02010600030101010101" pitchFamily="2" charset="-122"/>
              </a:rPr>
              <a:t>移动端和网页端都可以提交三方协议，但移动端只能提交图片格式，网页端可以提交</a:t>
            </a:r>
            <a:r>
              <a:rPr lang="en-US" altLang="zh-CN">
                <a:solidFill>
                  <a:srgbClr val="FF0000"/>
                </a:solidFill>
                <a:ea typeface="宋体" panose="02010600030101010101" pitchFamily="2" charset="-122"/>
              </a:rPr>
              <a:t>pdf</a:t>
            </a:r>
            <a:r>
              <a:rPr lang="zh-CN" altLang="en-US">
                <a:solidFill>
                  <a:srgbClr val="FF0000"/>
                </a:solidFill>
                <a:ea typeface="宋体" panose="02010600030101010101" pitchFamily="2" charset="-122"/>
              </a:rPr>
              <a:t>文档</a:t>
            </a:r>
            <a:endParaRPr lang="zh-CN" altLang="en-US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r>
              <a:rPr lang="en-US" altLang="zh-CN"/>
              <a:t>4.4 </a:t>
            </a:r>
            <a:r>
              <a:rPr lang="zh-CN" altLang="en-US"/>
              <a:t>学生电脑网页操作</a:t>
            </a:r>
            <a:r>
              <a:rPr lang="en-US" altLang="zh-CN"/>
              <a:t>-</a:t>
            </a:r>
            <a:r>
              <a:rPr lang="zh-CN" altLang="en-US"/>
              <a:t>实习报告</a:t>
            </a:r>
            <a:r>
              <a:rPr lang="en-US" altLang="zh-CN"/>
              <a:t>-</a:t>
            </a:r>
            <a:r>
              <a:rPr lang="zh-CN" altLang="en-US"/>
              <a:t>上传</a:t>
            </a:r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9285" y="2858770"/>
            <a:ext cx="7885430" cy="216090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9285" y="1009650"/>
            <a:ext cx="7770495" cy="215900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38918" name="文本框 14"/>
          <p:cNvSpPr txBox="1"/>
          <p:nvPr/>
        </p:nvSpPr>
        <p:spPr>
          <a:xfrm>
            <a:off x="1555115" y="2255203"/>
            <a:ext cx="1104900" cy="3708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defTabSz="914400">
              <a:lnSpc>
                <a:spcPct val="130000"/>
              </a:lnSpc>
            </a:pPr>
            <a:r>
              <a:rPr lang="zh-CN" altLang="en-US" sz="1400">
                <a:solidFill>
                  <a:srgbClr val="DF0024"/>
                </a:solidFill>
                <a:latin typeface="华文仿宋" panose="02010600040101010101" charset="-122"/>
                <a:ea typeface="华文仿宋" panose="02010600040101010101" charset="-122"/>
              </a:rPr>
              <a:t>实习报告</a:t>
            </a:r>
            <a:endParaRPr lang="zh-CN" altLang="en-US" sz="1400">
              <a:solidFill>
                <a:srgbClr val="DF0024"/>
              </a:solidFill>
              <a:latin typeface="华文仿宋" panose="02010600040101010101" charset="-122"/>
              <a:ea typeface="华文仿宋" panose="02010600040101010101" charset="-122"/>
            </a:endParaRPr>
          </a:p>
        </p:txBody>
      </p:sp>
      <p:sp>
        <p:nvSpPr>
          <p:cNvPr id="38922" name="文本框 12"/>
          <p:cNvSpPr txBox="1"/>
          <p:nvPr/>
        </p:nvSpPr>
        <p:spPr>
          <a:xfrm>
            <a:off x="6713220" y="2929255"/>
            <a:ext cx="1466850" cy="3708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defTabSz="914400">
              <a:lnSpc>
                <a:spcPct val="130000"/>
              </a:lnSpc>
            </a:pPr>
            <a:r>
              <a:rPr lang="zh-CN" altLang="en-US" sz="1400">
                <a:solidFill>
                  <a:srgbClr val="DF0024"/>
                </a:solidFill>
                <a:latin typeface="华文仿宋" panose="02010600040101010101" charset="-122"/>
                <a:ea typeface="华文仿宋" panose="02010600040101010101" charset="-122"/>
              </a:rPr>
              <a:t>下载报告模板</a:t>
            </a:r>
            <a:endParaRPr lang="zh-CN" altLang="en-US" sz="1400">
              <a:solidFill>
                <a:srgbClr val="DF0024"/>
              </a:solidFill>
              <a:latin typeface="华文仿宋" panose="02010600040101010101" charset="-122"/>
              <a:ea typeface="华文仿宋" panose="02010600040101010101" charset="-122"/>
            </a:endParaRPr>
          </a:p>
        </p:txBody>
      </p:sp>
      <p:sp>
        <p:nvSpPr>
          <p:cNvPr id="38925" name="文本框 18"/>
          <p:cNvSpPr txBox="1"/>
          <p:nvPr/>
        </p:nvSpPr>
        <p:spPr>
          <a:xfrm>
            <a:off x="5305743" y="4535170"/>
            <a:ext cx="2343150" cy="3708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defTabSz="914400">
              <a:lnSpc>
                <a:spcPct val="130000"/>
              </a:lnSpc>
            </a:pPr>
            <a:r>
              <a:rPr lang="zh-CN" altLang="en-US" sz="1400">
                <a:solidFill>
                  <a:srgbClr val="DF0024"/>
                </a:solidFill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</a:rPr>
              <a:t>模板内写完 报告</a:t>
            </a:r>
            <a:r>
              <a:rPr lang="en-US" altLang="zh-CN" sz="1400">
                <a:solidFill>
                  <a:srgbClr val="DF0024"/>
                </a:solidFill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</a:rPr>
              <a:t>--</a:t>
            </a:r>
            <a:r>
              <a:rPr lang="zh-CN" altLang="en-US" sz="1400">
                <a:solidFill>
                  <a:srgbClr val="DF0024"/>
                </a:solidFill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</a:rPr>
              <a:t>上传</a:t>
            </a:r>
            <a:endParaRPr lang="zh-CN" altLang="en-US" sz="1400">
              <a:solidFill>
                <a:srgbClr val="DF0024"/>
              </a:solidFill>
              <a:latin typeface="华文仿宋" panose="02010600040101010101" charset="-122"/>
              <a:ea typeface="华文仿宋" panose="02010600040101010101" charset="-122"/>
              <a:cs typeface="华文仿宋" panose="02010600040101010101" charset="-122"/>
            </a:endParaRPr>
          </a:p>
        </p:txBody>
      </p:sp>
      <p:cxnSp>
        <p:nvCxnSpPr>
          <p:cNvPr id="17" name="直接箭头连接符 16"/>
          <p:cNvCxnSpPr/>
          <p:nvPr/>
        </p:nvCxnSpPr>
        <p:spPr>
          <a:xfrm flipV="1">
            <a:off x="7649210" y="2522220"/>
            <a:ext cx="283845" cy="407035"/>
          </a:xfrm>
          <a:prstGeom prst="straightConnector1">
            <a:avLst/>
          </a:prstGeom>
          <a:ln w="28575">
            <a:solidFill>
              <a:schemeClr val="accent1"/>
            </a:solidFill>
            <a:tailEnd type="triangle"/>
          </a:ln>
          <a:effectLst>
            <a:glow rad="76200">
              <a:schemeClr val="accent3">
                <a:satMod val="175000"/>
                <a:alpha val="9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箭头连接符 4"/>
          <p:cNvCxnSpPr/>
          <p:nvPr/>
        </p:nvCxnSpPr>
        <p:spPr>
          <a:xfrm flipH="1">
            <a:off x="1271270" y="2750820"/>
            <a:ext cx="404495" cy="315595"/>
          </a:xfrm>
          <a:prstGeom prst="straightConnector1">
            <a:avLst/>
          </a:prstGeom>
          <a:ln w="28575">
            <a:solidFill>
              <a:schemeClr val="accent1"/>
            </a:solidFill>
            <a:tailEnd type="triangle"/>
          </a:ln>
          <a:effectLst>
            <a:glow rad="76200">
              <a:schemeClr val="accent3">
                <a:satMod val="175000"/>
                <a:alpha val="9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箭头连接符 5"/>
          <p:cNvCxnSpPr/>
          <p:nvPr/>
        </p:nvCxnSpPr>
        <p:spPr>
          <a:xfrm flipH="1" flipV="1">
            <a:off x="5652135" y="4395470"/>
            <a:ext cx="224790" cy="224790"/>
          </a:xfrm>
          <a:prstGeom prst="straightConnector1">
            <a:avLst/>
          </a:prstGeom>
          <a:ln w="28575">
            <a:solidFill>
              <a:schemeClr val="accent1"/>
            </a:solidFill>
            <a:tailEnd type="triangle"/>
          </a:ln>
          <a:effectLst>
            <a:glow rad="76200">
              <a:schemeClr val="accent3">
                <a:satMod val="175000"/>
                <a:alpha val="9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/>
        </p:nvSpPr>
        <p:spPr>
          <a:xfrm>
            <a:off x="629285" y="410845"/>
            <a:ext cx="8388985" cy="50673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R="0" algn="l" defTabSz="914400">
              <a:lnSpc>
                <a:spcPct val="15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800" kern="1200" cap="none" spc="0" normalizeH="0" baseline="0" noProof="1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路径：</a:t>
            </a:r>
            <a:r>
              <a:rPr kumimoji="0" lang="zh-CN" altLang="en-US" sz="1600" b="0" kern="1200" cap="none" spc="0" normalizeH="0" baseline="0" noProof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提交实习报告，</a:t>
            </a:r>
            <a:r>
              <a:rPr kumimoji="0" lang="zh-CN" altLang="en-US" sz="1600" b="0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我要实习</a:t>
            </a:r>
            <a:r>
              <a:rPr lang="en-US" altLang="zh-CN" b="0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→</a:t>
            </a:r>
            <a:r>
              <a:rPr lang="zh-CN" altLang="en-US" b="0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实习报告</a:t>
            </a:r>
            <a:r>
              <a:rPr lang="en-US" altLang="zh-CN" b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→</a:t>
            </a:r>
            <a:r>
              <a:rPr lang="zh-CN" altLang="en-US" b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下载报告模板</a:t>
            </a:r>
            <a:r>
              <a:rPr lang="en-US" altLang="zh-CN" b="0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→</a:t>
            </a:r>
            <a:r>
              <a:rPr lang="zh-CN" altLang="en-US" b="0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上传</a:t>
            </a:r>
            <a:endParaRPr kumimoji="0" lang="zh-CN" altLang="en-US" b="0" kern="1200" cap="none" spc="0" normalizeH="0" baseline="0" noProof="1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r>
              <a:rPr lang="en-US" altLang="zh-CN">
                <a:sym typeface="+mn-ea"/>
              </a:rPr>
              <a:t>4.4 </a:t>
            </a:r>
            <a:r>
              <a:rPr lang="zh-CN" altLang="en-US">
                <a:sym typeface="+mn-ea"/>
              </a:rPr>
              <a:t>学生电脑网页操作</a:t>
            </a:r>
            <a:r>
              <a:rPr lang="en-US" altLang="zh-CN">
                <a:sym typeface="+mn-ea"/>
              </a:rPr>
              <a:t>-</a:t>
            </a:r>
            <a:r>
              <a:rPr lang="zh-CN" altLang="en-US">
                <a:sym typeface="+mn-ea"/>
              </a:rPr>
              <a:t>实习报告</a:t>
            </a:r>
            <a:r>
              <a:rPr lang="en-US" altLang="zh-CN">
                <a:sym typeface="+mn-ea"/>
              </a:rPr>
              <a:t>-</a:t>
            </a:r>
            <a:r>
              <a:rPr lang="zh-CN" altLang="en-US">
                <a:sym typeface="+mn-ea"/>
              </a:rPr>
              <a:t>导出</a:t>
            </a:r>
            <a:endParaRPr lang="zh-CN" altLang="en-US"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2140" y="1051560"/>
            <a:ext cx="7820025" cy="383857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39941" name="文本框 14"/>
          <p:cNvSpPr txBox="1"/>
          <p:nvPr/>
        </p:nvSpPr>
        <p:spPr>
          <a:xfrm>
            <a:off x="1413510" y="3966210"/>
            <a:ext cx="1104900" cy="3708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defTabSz="914400">
              <a:lnSpc>
                <a:spcPct val="130000"/>
              </a:lnSpc>
            </a:pPr>
            <a:r>
              <a:rPr lang="zh-CN" altLang="en-US" sz="1400">
                <a:solidFill>
                  <a:srgbClr val="DF0024"/>
                </a:solidFill>
                <a:latin typeface="华文仿宋" panose="02010600040101010101" charset="-122"/>
                <a:ea typeface="华文仿宋" panose="02010600040101010101" charset="-122"/>
              </a:rPr>
              <a:t>实习报告</a:t>
            </a:r>
            <a:endParaRPr lang="zh-CN" altLang="en-US" sz="1400">
              <a:solidFill>
                <a:srgbClr val="DF0024"/>
              </a:solidFill>
              <a:latin typeface="华文仿宋" panose="02010600040101010101" charset="-122"/>
              <a:ea typeface="华文仿宋" panose="02010600040101010101" charset="-122"/>
            </a:endParaRPr>
          </a:p>
        </p:txBody>
      </p:sp>
      <p:sp>
        <p:nvSpPr>
          <p:cNvPr id="39944" name="文本框 12"/>
          <p:cNvSpPr txBox="1"/>
          <p:nvPr/>
        </p:nvSpPr>
        <p:spPr>
          <a:xfrm>
            <a:off x="3105785" y="2794635"/>
            <a:ext cx="1466850" cy="3708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defTabSz="914400">
              <a:lnSpc>
                <a:spcPct val="130000"/>
              </a:lnSpc>
            </a:pPr>
            <a:r>
              <a:rPr lang="zh-CN" altLang="en-US" sz="1400">
                <a:solidFill>
                  <a:srgbClr val="DF0024"/>
                </a:solidFill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</a:rPr>
              <a:t>选择</a:t>
            </a:r>
            <a:r>
              <a:rPr lang="en-US" altLang="zh-CN" sz="1400">
                <a:solidFill>
                  <a:srgbClr val="DF0024"/>
                </a:solidFill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</a:rPr>
              <a:t>“</a:t>
            </a:r>
            <a:r>
              <a:rPr lang="zh-CN" altLang="en-US" sz="1400">
                <a:solidFill>
                  <a:srgbClr val="DF0024"/>
                </a:solidFill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</a:rPr>
              <a:t>已通过</a:t>
            </a:r>
            <a:r>
              <a:rPr lang="en-US" altLang="zh-CN" sz="1400">
                <a:solidFill>
                  <a:srgbClr val="DF0024"/>
                </a:solidFill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</a:rPr>
              <a:t>”</a:t>
            </a:r>
            <a:endParaRPr lang="en-US" altLang="zh-CN" sz="1400">
              <a:solidFill>
                <a:srgbClr val="DF0024"/>
              </a:solidFill>
              <a:latin typeface="华文仿宋" panose="02010600040101010101" charset="-122"/>
              <a:ea typeface="华文仿宋" panose="02010600040101010101" charset="-122"/>
              <a:cs typeface="华文仿宋" panose="02010600040101010101" charset="-122"/>
            </a:endParaRPr>
          </a:p>
        </p:txBody>
      </p:sp>
      <p:sp>
        <p:nvSpPr>
          <p:cNvPr id="39946" name="文本框 18"/>
          <p:cNvSpPr txBox="1"/>
          <p:nvPr/>
        </p:nvSpPr>
        <p:spPr>
          <a:xfrm>
            <a:off x="6786880" y="3889058"/>
            <a:ext cx="1470025" cy="3708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defTabSz="914400">
              <a:lnSpc>
                <a:spcPct val="130000"/>
              </a:lnSpc>
            </a:pPr>
            <a:r>
              <a:rPr lang="zh-CN" altLang="en-US" sz="1400">
                <a:solidFill>
                  <a:srgbClr val="DF0024"/>
                </a:solidFill>
                <a:latin typeface="华文仿宋" panose="02010600040101010101" charset="-122"/>
                <a:ea typeface="华文仿宋" panose="02010600040101010101" charset="-122"/>
              </a:rPr>
              <a:t>导出实习手册</a:t>
            </a:r>
            <a:endParaRPr lang="zh-CN" altLang="en-US" sz="1400">
              <a:solidFill>
                <a:srgbClr val="DF0024"/>
              </a:solidFill>
              <a:latin typeface="华文仿宋" panose="02010600040101010101" charset="-122"/>
              <a:ea typeface="华文仿宋" panose="02010600040101010101" charset="-122"/>
            </a:endParaRPr>
          </a:p>
        </p:txBody>
      </p:sp>
      <p:pic>
        <p:nvPicPr>
          <p:cNvPr id="3994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02188" y="2197735"/>
            <a:ext cx="2246312" cy="1355725"/>
          </a:xfrm>
          <a:prstGeom prst="rect">
            <a:avLst/>
          </a:prstGeom>
          <a:noFill/>
          <a:ln w="28575" cap="flat" cmpd="sng">
            <a:solidFill>
              <a:srgbClr val="7F7F7F"/>
            </a:solidFill>
            <a:prstDash val="solid"/>
            <a:round/>
            <a:headEnd type="none" w="med" len="med"/>
            <a:tailEnd type="none" w="med" len="med"/>
          </a:ln>
        </p:spPr>
      </p:pic>
      <p:cxnSp>
        <p:nvCxnSpPr>
          <p:cNvPr id="17" name="直接箭头连接符 16"/>
          <p:cNvCxnSpPr/>
          <p:nvPr/>
        </p:nvCxnSpPr>
        <p:spPr>
          <a:xfrm flipH="1">
            <a:off x="1240155" y="4394200"/>
            <a:ext cx="375285" cy="160020"/>
          </a:xfrm>
          <a:prstGeom prst="straightConnector1">
            <a:avLst/>
          </a:prstGeom>
          <a:ln w="28575">
            <a:solidFill>
              <a:schemeClr val="accent1"/>
            </a:solidFill>
            <a:tailEnd type="triangle"/>
          </a:ln>
          <a:effectLst>
            <a:glow rad="76200">
              <a:schemeClr val="accent3">
                <a:satMod val="175000"/>
                <a:alpha val="9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箭头连接符 2"/>
          <p:cNvCxnSpPr>
            <a:stCxn id="39944" idx="0"/>
          </p:cNvCxnSpPr>
          <p:nvPr/>
        </p:nvCxnSpPr>
        <p:spPr>
          <a:xfrm flipV="1">
            <a:off x="3839210" y="2552700"/>
            <a:ext cx="89535" cy="241935"/>
          </a:xfrm>
          <a:prstGeom prst="straightConnector1">
            <a:avLst/>
          </a:prstGeom>
          <a:ln w="28575">
            <a:solidFill>
              <a:schemeClr val="accent1"/>
            </a:solidFill>
            <a:tailEnd type="triangle"/>
          </a:ln>
          <a:effectLst>
            <a:glow rad="76200">
              <a:schemeClr val="accent3">
                <a:satMod val="175000"/>
                <a:alpha val="9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箭头连接符 4"/>
          <p:cNvCxnSpPr/>
          <p:nvPr/>
        </p:nvCxnSpPr>
        <p:spPr>
          <a:xfrm flipV="1">
            <a:off x="7263130" y="3650615"/>
            <a:ext cx="360045" cy="315595"/>
          </a:xfrm>
          <a:prstGeom prst="straightConnector1">
            <a:avLst/>
          </a:prstGeom>
          <a:ln w="28575">
            <a:solidFill>
              <a:schemeClr val="accent1"/>
            </a:solidFill>
            <a:tailEnd type="triangle"/>
          </a:ln>
          <a:effectLst>
            <a:glow rad="76200">
              <a:schemeClr val="accent3">
                <a:satMod val="175000"/>
                <a:alpha val="9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540385" y="397510"/>
            <a:ext cx="8388985" cy="50673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R="0" algn="l" defTabSz="914400">
              <a:lnSpc>
                <a:spcPct val="15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800" kern="1200" cap="none" spc="0" normalizeH="0" baseline="0" noProof="1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路径：</a:t>
            </a:r>
            <a:r>
              <a:rPr kumimoji="0" lang="zh-CN" altLang="en-US" sz="1600" b="0" kern="1200" cap="none" spc="0" normalizeH="0" baseline="0" noProof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下载实习手册，</a:t>
            </a:r>
            <a:r>
              <a:rPr kumimoji="0" lang="zh-CN" altLang="en-US" sz="1600" b="0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我要实习</a:t>
            </a:r>
            <a:r>
              <a:rPr lang="en-US" altLang="zh-CN" b="0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→</a:t>
            </a:r>
            <a:r>
              <a:rPr lang="zh-CN" altLang="en-US" b="0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实习报告</a:t>
            </a:r>
            <a:r>
              <a:rPr lang="en-US" altLang="zh-CN" b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→</a:t>
            </a:r>
            <a:r>
              <a:rPr lang="zh-CN" altLang="en-US" b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已通过</a:t>
            </a:r>
            <a:r>
              <a:rPr lang="en-US" altLang="zh-CN" b="0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→</a:t>
            </a:r>
            <a:r>
              <a:rPr lang="zh-CN" altLang="en-US" b="0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导出实习手册</a:t>
            </a:r>
            <a:endParaRPr kumimoji="0" lang="zh-CN" altLang="en-US" b="0" kern="1200" cap="none" spc="0" normalizeH="0" baseline="0" noProof="1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r>
              <a:rPr lang="en-US" altLang="zh-CN"/>
              <a:t>4.5 </a:t>
            </a:r>
            <a:r>
              <a:rPr lang="zh-CN" altLang="en-US"/>
              <a:t>学生电脑网页操作</a:t>
            </a:r>
            <a:r>
              <a:rPr lang="en-US" altLang="zh-CN"/>
              <a:t>-</a:t>
            </a:r>
            <a:r>
              <a:rPr lang="zh-CN" altLang="en-US"/>
              <a:t>实习成绩鉴定</a:t>
            </a:r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2735" y="2435225"/>
            <a:ext cx="7916545" cy="253873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6230" y="890905"/>
            <a:ext cx="7893050" cy="198628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40966" name="文本框 14"/>
          <p:cNvSpPr txBox="1"/>
          <p:nvPr/>
        </p:nvSpPr>
        <p:spPr>
          <a:xfrm>
            <a:off x="1173480" y="1981835"/>
            <a:ext cx="1447800" cy="3708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defTabSz="914400">
              <a:lnSpc>
                <a:spcPct val="130000"/>
              </a:lnSpc>
            </a:pPr>
            <a:r>
              <a:rPr lang="zh-CN" altLang="en-US" sz="1400">
                <a:solidFill>
                  <a:srgbClr val="DF0024"/>
                </a:solidFill>
                <a:latin typeface="华文仿宋" panose="02010600040101010101" charset="-122"/>
                <a:ea typeface="华文仿宋" panose="02010600040101010101" charset="-122"/>
              </a:rPr>
              <a:t>实习成绩鉴定</a:t>
            </a:r>
            <a:endParaRPr lang="zh-CN" altLang="en-US" sz="1400">
              <a:solidFill>
                <a:srgbClr val="DF0024"/>
              </a:solidFill>
              <a:latin typeface="华文仿宋" panose="02010600040101010101" charset="-122"/>
              <a:ea typeface="华文仿宋" panose="02010600040101010101" charset="-122"/>
            </a:endParaRPr>
          </a:p>
        </p:txBody>
      </p:sp>
      <p:sp>
        <p:nvSpPr>
          <p:cNvPr id="40969" name="文本框 12"/>
          <p:cNvSpPr txBox="1"/>
          <p:nvPr/>
        </p:nvSpPr>
        <p:spPr>
          <a:xfrm>
            <a:off x="6330950" y="2352675"/>
            <a:ext cx="1117600" cy="3708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defTabSz="914400">
              <a:lnSpc>
                <a:spcPct val="130000"/>
              </a:lnSpc>
            </a:pPr>
            <a:r>
              <a:rPr lang="zh-CN" altLang="en-US" sz="1400">
                <a:solidFill>
                  <a:srgbClr val="DF0024"/>
                </a:solidFill>
                <a:latin typeface="华文仿宋" panose="02010600040101010101" charset="-122"/>
                <a:ea typeface="华文仿宋" panose="02010600040101010101" charset="-122"/>
              </a:rPr>
              <a:t>自我鉴定</a:t>
            </a:r>
            <a:endParaRPr lang="zh-CN" altLang="en-US" sz="1400">
              <a:solidFill>
                <a:srgbClr val="DF0024"/>
              </a:solidFill>
              <a:latin typeface="华文仿宋" panose="02010600040101010101" charset="-122"/>
              <a:ea typeface="华文仿宋" panose="02010600040101010101" charset="-122"/>
            </a:endParaRPr>
          </a:p>
        </p:txBody>
      </p:sp>
      <p:sp>
        <p:nvSpPr>
          <p:cNvPr id="40971" name="文本框 8"/>
          <p:cNvSpPr txBox="1"/>
          <p:nvPr/>
        </p:nvSpPr>
        <p:spPr>
          <a:xfrm>
            <a:off x="4668838" y="3268663"/>
            <a:ext cx="2182812" cy="3708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defTabSz="914400">
              <a:lnSpc>
                <a:spcPct val="130000"/>
              </a:lnSpc>
            </a:pPr>
            <a:r>
              <a:rPr lang="zh-CN" altLang="en-US" sz="1400">
                <a:solidFill>
                  <a:srgbClr val="DF0024"/>
                </a:solidFill>
                <a:latin typeface="华文仿宋" panose="02010600040101010101" charset="-122"/>
                <a:ea typeface="华文仿宋" panose="02010600040101010101" charset="-122"/>
              </a:rPr>
              <a:t>根</a:t>
            </a:r>
            <a:r>
              <a:rPr lang="zh-CN" altLang="en-US" sz="1400">
                <a:solidFill>
                  <a:srgbClr val="DF0024"/>
                </a:solidFill>
                <a:latin typeface="华文仿宋" panose="02010600040101010101" charset="-122"/>
                <a:ea typeface="华文仿宋" panose="02010600040101010101" charset="-122"/>
              </a:rPr>
              <a:t>据提示编辑自我小结</a:t>
            </a:r>
            <a:endParaRPr lang="zh-CN" altLang="en-US" sz="1400">
              <a:solidFill>
                <a:srgbClr val="DF0024"/>
              </a:solidFill>
              <a:latin typeface="华文仿宋" panose="02010600040101010101" charset="-122"/>
              <a:ea typeface="华文仿宋" panose="02010600040101010101" charset="-122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2006600" y="3478213"/>
            <a:ext cx="765175" cy="269875"/>
          </a:xfrm>
          <a:prstGeom prst="ellipse">
            <a:avLst/>
          </a:prstGeom>
          <a:noFill/>
          <a:ln w="28575">
            <a:solidFill>
              <a:srgbClr val="DF0024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00B050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sp>
        <p:nvSpPr>
          <p:cNvPr id="12" name="椭圆 11"/>
          <p:cNvSpPr/>
          <p:nvPr/>
        </p:nvSpPr>
        <p:spPr>
          <a:xfrm>
            <a:off x="2106613" y="4229100"/>
            <a:ext cx="765175" cy="269875"/>
          </a:xfrm>
          <a:prstGeom prst="ellipse">
            <a:avLst/>
          </a:prstGeom>
          <a:noFill/>
          <a:ln w="28575">
            <a:solidFill>
              <a:srgbClr val="DF0024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sp>
        <p:nvSpPr>
          <p:cNvPr id="40976" name="文本框 19"/>
          <p:cNvSpPr txBox="1"/>
          <p:nvPr/>
        </p:nvSpPr>
        <p:spPr>
          <a:xfrm>
            <a:off x="2621280" y="4038600"/>
            <a:ext cx="2944495" cy="3708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defTabSz="914400">
              <a:lnSpc>
                <a:spcPct val="130000"/>
              </a:lnSpc>
            </a:pPr>
            <a:r>
              <a:rPr lang="zh-CN" altLang="en-US" sz="1400">
                <a:solidFill>
                  <a:srgbClr val="DF0024"/>
                </a:solidFill>
                <a:latin typeface="华文仿宋" panose="02010600040101010101" charset="-122"/>
                <a:ea typeface="华文仿宋" panose="02010600040101010101" charset="-122"/>
              </a:rPr>
              <a:t>鉴定项目由学校老师配置是否需要</a:t>
            </a:r>
            <a:endParaRPr lang="zh-CN" altLang="en-US" sz="1400">
              <a:solidFill>
                <a:srgbClr val="DF0024"/>
              </a:solidFill>
              <a:latin typeface="华文仿宋" panose="02010600040101010101" charset="-122"/>
              <a:ea typeface="华文仿宋" panose="02010600040101010101" charset="-122"/>
            </a:endParaRPr>
          </a:p>
        </p:txBody>
      </p:sp>
      <p:sp>
        <p:nvSpPr>
          <p:cNvPr id="40977" name="文本框 20"/>
          <p:cNvSpPr txBox="1"/>
          <p:nvPr/>
        </p:nvSpPr>
        <p:spPr>
          <a:xfrm>
            <a:off x="6526530" y="4038283"/>
            <a:ext cx="2368550" cy="6502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defTabSz="914400">
              <a:lnSpc>
                <a:spcPct val="130000"/>
              </a:lnSpc>
            </a:pPr>
            <a:r>
              <a:rPr lang="zh-CN" altLang="en-US" sz="1400">
                <a:solidFill>
                  <a:srgbClr val="DF0024"/>
                </a:solidFill>
                <a:latin typeface="华文仿宋" panose="02010600040101010101" charset="-122"/>
                <a:ea typeface="华文仿宋" panose="02010600040101010101" charset="-122"/>
              </a:rPr>
              <a:t>鉴定完成导出鉴定表打印带去实习企业盖章上交学校</a:t>
            </a:r>
            <a:endParaRPr lang="zh-CN" altLang="en-US" sz="1400">
              <a:solidFill>
                <a:srgbClr val="DF0024"/>
              </a:solidFill>
              <a:latin typeface="华文仿宋" panose="02010600040101010101" charset="-122"/>
              <a:ea typeface="华文仿宋" panose="02010600040101010101" charset="-122"/>
            </a:endParaRPr>
          </a:p>
        </p:txBody>
      </p:sp>
      <p:cxnSp>
        <p:nvCxnSpPr>
          <p:cNvPr id="17" name="直接箭头连接符 16"/>
          <p:cNvCxnSpPr/>
          <p:nvPr/>
        </p:nvCxnSpPr>
        <p:spPr>
          <a:xfrm flipH="1">
            <a:off x="1192530" y="2352675"/>
            <a:ext cx="274320" cy="184785"/>
          </a:xfrm>
          <a:prstGeom prst="straightConnector1">
            <a:avLst/>
          </a:prstGeom>
          <a:ln w="28575">
            <a:solidFill>
              <a:schemeClr val="accent1"/>
            </a:solidFill>
            <a:tailEnd type="triangle"/>
          </a:ln>
          <a:effectLst>
            <a:glow rad="76200">
              <a:schemeClr val="accent3">
                <a:satMod val="175000"/>
                <a:alpha val="9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箭头连接符 4"/>
          <p:cNvCxnSpPr/>
          <p:nvPr/>
        </p:nvCxnSpPr>
        <p:spPr>
          <a:xfrm flipV="1">
            <a:off x="6943725" y="1873885"/>
            <a:ext cx="125095" cy="360680"/>
          </a:xfrm>
          <a:prstGeom prst="straightConnector1">
            <a:avLst/>
          </a:prstGeom>
          <a:ln w="28575">
            <a:solidFill>
              <a:schemeClr val="accent1"/>
            </a:solidFill>
            <a:tailEnd type="triangle"/>
          </a:ln>
          <a:effectLst>
            <a:glow rad="76200">
              <a:schemeClr val="accent3">
                <a:satMod val="175000"/>
                <a:alpha val="9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箭头连接符 5"/>
          <p:cNvCxnSpPr/>
          <p:nvPr/>
        </p:nvCxnSpPr>
        <p:spPr>
          <a:xfrm>
            <a:off x="6597015" y="3478530"/>
            <a:ext cx="585470" cy="224790"/>
          </a:xfrm>
          <a:prstGeom prst="straightConnector1">
            <a:avLst/>
          </a:prstGeom>
          <a:ln w="28575">
            <a:solidFill>
              <a:schemeClr val="accent1"/>
            </a:solidFill>
            <a:tailEnd type="triangle"/>
          </a:ln>
          <a:effectLst>
            <a:glow rad="76200">
              <a:schemeClr val="accent3">
                <a:satMod val="175000"/>
                <a:alpha val="9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箭头连接符 7"/>
          <p:cNvCxnSpPr>
            <a:stCxn id="40977" idx="0"/>
          </p:cNvCxnSpPr>
          <p:nvPr/>
        </p:nvCxnSpPr>
        <p:spPr>
          <a:xfrm flipV="1">
            <a:off x="7710805" y="3118485"/>
            <a:ext cx="101600" cy="920115"/>
          </a:xfrm>
          <a:prstGeom prst="straightConnector1">
            <a:avLst/>
          </a:prstGeom>
          <a:ln w="28575">
            <a:solidFill>
              <a:schemeClr val="accent1"/>
            </a:solidFill>
            <a:tailEnd type="triangle"/>
          </a:ln>
          <a:effectLst>
            <a:glow rad="76200">
              <a:schemeClr val="accent3">
                <a:satMod val="175000"/>
                <a:alpha val="9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/>
        </p:nvSpPr>
        <p:spPr>
          <a:xfrm>
            <a:off x="107950" y="349250"/>
            <a:ext cx="8928735" cy="50673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R="0" algn="l" defTabSz="914400">
              <a:lnSpc>
                <a:spcPct val="15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800" kern="1200" cap="none" spc="0" normalizeH="0" baseline="0" noProof="1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路径：</a:t>
            </a:r>
            <a:r>
              <a:rPr kumimoji="0" lang="zh-CN" altLang="en-US" sz="1600" b="0" kern="1200" cap="none" spc="0" normalizeH="0" baseline="0" noProof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成绩鉴定表，</a:t>
            </a:r>
            <a:r>
              <a:rPr kumimoji="0" lang="zh-CN" altLang="en-US" sz="1600" b="0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我要实习</a:t>
            </a:r>
            <a:r>
              <a:rPr lang="en-US" altLang="zh-CN" b="0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→</a:t>
            </a:r>
            <a:r>
              <a:rPr lang="zh-CN" altLang="en-US" b="0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实习成绩鉴定表</a:t>
            </a:r>
            <a:r>
              <a:rPr lang="en-US" altLang="zh-CN" b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→</a:t>
            </a:r>
            <a:r>
              <a:rPr lang="zh-CN" altLang="en-US" b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完成老师设置的鉴定项</a:t>
            </a:r>
            <a:r>
              <a:rPr lang="en-US" altLang="zh-CN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→</a:t>
            </a:r>
            <a:r>
              <a:rPr lang="zh-CN" altLang="en-US" b="0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导出实习成绩鉴定表</a:t>
            </a:r>
            <a:endParaRPr kumimoji="0" lang="zh-CN" altLang="en-US" b="0" kern="1200" cap="none" spc="0" normalizeH="0" baseline="0" noProof="1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22"/>
          <p:cNvSpPr>
            <a:spLocks noChangeArrowheads="1"/>
          </p:cNvSpPr>
          <p:nvPr/>
        </p:nvSpPr>
        <p:spPr bwMode="auto">
          <a:xfrm>
            <a:off x="-10954" y="1255395"/>
            <a:ext cx="9154478" cy="2175034"/>
          </a:xfrm>
          <a:prstGeom prst="rect">
            <a:avLst/>
          </a:prstGeom>
          <a:solidFill>
            <a:schemeClr val="bg2"/>
          </a:solidFill>
          <a:ln w="12700">
            <a:noFill/>
            <a:miter lim="400000"/>
          </a:ln>
        </p:spPr>
        <p:txBody>
          <a:bodyPr lIns="45718" rIns="45718" anchor="ctr"/>
          <a:p>
            <a:pPr hangingPunct="0"/>
            <a:endParaRPr lang="en-US" altLang="zh-CN" sz="1800" b="0" baseline="0">
              <a:solidFill>
                <a:srgbClr val="DF2024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sp>
        <p:nvSpPr>
          <p:cNvPr id="6148" name="Shape 22"/>
          <p:cNvSpPr>
            <a:spLocks noChangeArrowheads="1"/>
          </p:cNvSpPr>
          <p:nvPr/>
        </p:nvSpPr>
        <p:spPr bwMode="auto">
          <a:xfrm>
            <a:off x="728186" y="952976"/>
            <a:ext cx="7687628" cy="2679383"/>
          </a:xfrm>
          <a:prstGeom prst="rect">
            <a:avLst/>
          </a:prstGeom>
          <a:solidFill>
            <a:srgbClr val="C51A24"/>
          </a:solidFill>
          <a:ln w="12700">
            <a:noFill/>
            <a:miter lim="400000"/>
          </a:ln>
        </p:spPr>
        <p:txBody>
          <a:bodyPr lIns="45718" rIns="45718" anchor="ctr"/>
          <a:lstStyle/>
          <a:p>
            <a:pPr hangingPunct="0"/>
            <a:endParaRPr lang="en-US" altLang="zh-CN" sz="1800" b="0" baseline="0">
              <a:solidFill>
                <a:srgbClr val="DF2024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pic>
        <p:nvPicPr>
          <p:cNvPr id="6151" name="未标题-2-01.png" descr="未标题-2-01.png"/>
          <p:cNvPicPr>
            <a:picLocks noChangeAspect="1"/>
          </p:cNvPicPr>
          <p:nvPr/>
        </p:nvPicPr>
        <p:blipFill>
          <a:blip r:embed="rId1"/>
          <a:srcRect l="11929" t="5841" r="17577" b="54250"/>
          <a:stretch>
            <a:fillRect/>
          </a:stretch>
        </p:blipFill>
        <p:spPr bwMode="auto">
          <a:xfrm>
            <a:off x="-14764" y="0"/>
            <a:ext cx="9158764" cy="5152073"/>
          </a:xfrm>
          <a:prstGeom prst="rect">
            <a:avLst/>
          </a:prstGeom>
          <a:noFill/>
          <a:ln w="12700">
            <a:noFill/>
            <a:miter lim="400000"/>
            <a:headEnd/>
            <a:tailEnd/>
          </a:ln>
        </p:spPr>
      </p:pic>
      <p:sp>
        <p:nvSpPr>
          <p:cNvPr id="2" name="Shape 26"/>
          <p:cNvSpPr/>
          <p:nvPr/>
        </p:nvSpPr>
        <p:spPr>
          <a:xfrm>
            <a:off x="3091339" y="1433036"/>
            <a:ext cx="2961323" cy="645160"/>
          </a:xfrm>
          <a:prstGeom prst="rect">
            <a:avLst/>
          </a:prstGeom>
          <a:ln w="12700">
            <a:miter lim="400000"/>
          </a:ln>
          <a:effectLst>
            <a:outerShdw blurRad="63500" rotWithShape="0">
              <a:srgbClr val="808080">
                <a:alpha val="31423"/>
              </a:srgbClr>
            </a:outerShdw>
          </a:effectLst>
        </p:spPr>
        <p:txBody>
          <a:bodyPr wrap="square" lIns="45718" rIns="45718">
            <a:spAutoFit/>
          </a:bodyPr>
          <a:p>
            <a:pPr lvl="0" algn="dist" hangingPunct="0">
              <a:spcBef>
                <a:spcPts val="0"/>
              </a:spcBef>
              <a:spcAft>
                <a:spcPts val="0"/>
              </a:spcAft>
              <a:defRPr sz="4200" b="0" baseline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r>
              <a:rPr lang="zh-CN" sz="3600" b="1" kern="0" dirty="0">
                <a:sym typeface="微软雅黑" panose="020B0503020204020204" pitchFamily="34" charset="-122"/>
              </a:rPr>
              <a:t>谢谢观看</a:t>
            </a:r>
            <a:endParaRPr lang="zh-CN" sz="3600" b="1" kern="0" dirty="0">
              <a:sym typeface="微软雅黑" panose="020B0503020204020204" pitchFamily="34" charset="-122"/>
            </a:endParaRPr>
          </a:p>
        </p:txBody>
      </p:sp>
      <p:sp>
        <p:nvSpPr>
          <p:cNvPr id="3" name="Shape 26"/>
          <p:cNvSpPr/>
          <p:nvPr/>
        </p:nvSpPr>
        <p:spPr>
          <a:xfrm>
            <a:off x="4078923" y="2421255"/>
            <a:ext cx="3814763" cy="922020"/>
          </a:xfrm>
          <a:prstGeom prst="rect">
            <a:avLst/>
          </a:prstGeom>
          <a:ln w="12700">
            <a:miter lim="400000"/>
          </a:ln>
          <a:effectLst>
            <a:outerShdw blurRad="63500" rotWithShape="0">
              <a:srgbClr val="808080">
                <a:alpha val="31423"/>
              </a:srgbClr>
            </a:outerShdw>
          </a:effectLst>
        </p:spPr>
        <p:txBody>
          <a:bodyPr wrap="square" lIns="45718" rIns="45718">
            <a:spAutoFit/>
          </a:bodyPr>
          <a:p>
            <a:pPr algn="l" fontAlgn="auto" hangingPunct="0">
              <a:spcBef>
                <a:spcPts val="0"/>
              </a:spcBef>
              <a:spcAft>
                <a:spcPts val="0"/>
              </a:spcAft>
              <a:defRPr sz="4200" b="0" baseline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r>
              <a:rPr lang="zh-CN" altLang="en-US" sz="1350">
                <a:sym typeface="+mn-ea"/>
              </a:rPr>
              <a:t>客服电话：</a:t>
            </a:r>
            <a:r>
              <a:rPr lang="en-US" altLang="zh-CN" sz="1350">
                <a:sym typeface="+mn-ea"/>
              </a:rPr>
              <a:t>0579-82722068</a:t>
            </a:r>
            <a:endParaRPr lang="zh-CN" altLang="en-US" sz="1350"/>
          </a:p>
          <a:p>
            <a:pPr algn="l" fontAlgn="auto" hangingPunct="0">
              <a:spcBef>
                <a:spcPts val="0"/>
              </a:spcBef>
              <a:spcAft>
                <a:spcPts val="0"/>
              </a:spcAft>
              <a:defRPr sz="4200" b="0" baseline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r>
              <a:rPr lang="zh-CN" altLang="en-US" sz="1350">
                <a:sym typeface="+mn-ea"/>
              </a:rPr>
              <a:t>服务人员：蒋巧玲</a:t>
            </a:r>
            <a:endParaRPr lang="zh-CN" altLang="en-US" sz="1350"/>
          </a:p>
          <a:p>
            <a:pPr algn="l" fontAlgn="auto" hangingPunct="0">
              <a:spcBef>
                <a:spcPts val="0"/>
              </a:spcBef>
              <a:spcAft>
                <a:spcPts val="0"/>
              </a:spcAft>
              <a:buClrTx/>
              <a:buSzTx/>
              <a:defRPr sz="4200" b="0" baseline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r>
              <a:rPr lang="zh-CN" altLang="en-US" sz="1350">
                <a:sym typeface="+mn-ea"/>
              </a:rPr>
              <a:t>手机号：</a:t>
            </a:r>
            <a:r>
              <a:rPr lang="en-US" altLang="zh-CN" sz="1350">
                <a:sym typeface="+mn-ea"/>
              </a:rPr>
              <a:t>18967988797</a:t>
            </a:r>
            <a:endParaRPr lang="zh-CN" altLang="en-US" sz="1350">
              <a:sym typeface="+mn-ea"/>
            </a:endParaRPr>
          </a:p>
          <a:p>
            <a:pPr algn="l" fontAlgn="auto" hangingPunct="0">
              <a:spcBef>
                <a:spcPts val="0"/>
              </a:spcBef>
              <a:spcAft>
                <a:spcPts val="0"/>
              </a:spcAft>
              <a:buClrTx/>
              <a:buSzTx/>
              <a:defRPr sz="4200" b="0" baseline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r>
              <a:rPr lang="en-US" altLang="zh-CN" sz="1350">
                <a:sym typeface="微软雅黑" panose="020B0503020204020204" pitchFamily="34" charset="-122"/>
              </a:rPr>
              <a:t>←</a:t>
            </a:r>
            <a:r>
              <a:rPr lang="zh-CN" altLang="en-US" sz="1350">
                <a:sym typeface="微软雅黑" panose="020B0503020204020204" pitchFamily="34" charset="-122"/>
              </a:rPr>
              <a:t>微信扫码加好友</a:t>
            </a:r>
            <a:endParaRPr lang="en-US" altLang="zh-CN" sz="1350" baseline="0">
              <a:solidFill>
                <a:srgbClr val="FFFFFF"/>
              </a:solidFill>
              <a:sym typeface="微软雅黑" panose="020B0503020204020204" pitchFamily="34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3172778" y="2167890"/>
            <a:ext cx="286702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4"/>
          <p:cNvGrpSpPr/>
          <p:nvPr/>
        </p:nvGrpSpPr>
        <p:grpSpPr>
          <a:xfrm>
            <a:off x="4010978" y="3966210"/>
            <a:ext cx="1122521" cy="359569"/>
            <a:chOff x="8365" y="9148"/>
            <a:chExt cx="2357" cy="755"/>
          </a:xfrm>
        </p:grpSpPr>
        <p:sp>
          <p:nvSpPr>
            <p:cNvPr id="6" name="Shape 22"/>
            <p:cNvSpPr>
              <a:spLocks noChangeArrowheads="1"/>
            </p:cNvSpPr>
            <p:nvPr/>
          </p:nvSpPr>
          <p:spPr bwMode="auto">
            <a:xfrm>
              <a:off x="8365" y="9454"/>
              <a:ext cx="2357" cy="41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2700">
              <a:noFill/>
              <a:miter lim="400000"/>
            </a:ln>
          </p:spPr>
          <p:txBody>
            <a:bodyPr lIns="45718" rIns="45718" anchor="ctr"/>
            <a:p>
              <a:pPr hangingPunct="0"/>
              <a:endParaRPr lang="en-US" altLang="zh-CN" sz="1800" b="0" baseline="0">
                <a:solidFill>
                  <a:srgbClr val="DF2024"/>
                </a:solidFill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7" name="Shape 26"/>
            <p:cNvSpPr/>
            <p:nvPr/>
          </p:nvSpPr>
          <p:spPr>
            <a:xfrm>
              <a:off x="8647" y="9518"/>
              <a:ext cx="1793" cy="385"/>
            </a:xfrm>
            <a:prstGeom prst="rect">
              <a:avLst/>
            </a:prstGeom>
            <a:ln w="12700">
              <a:miter lim="400000"/>
            </a:ln>
            <a:effectLst/>
          </p:spPr>
          <p:txBody>
            <a:bodyPr wrap="square" lIns="45718" rIns="45718">
              <a:spAutoFit/>
            </a:bodyPr>
            <a:p>
              <a:pPr algn="ctr" fontAlgn="auto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defRPr sz="4200" b="0" baseline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微软雅黑" panose="020B0503020204020204" pitchFamily="34" charset="-122"/>
                </a:defRPr>
              </a:pPr>
              <a:r>
                <a:rPr lang="en-US" altLang="zh-CN" sz="600" kern="0" baseline="0" dirty="0">
                  <a:solidFill>
                    <a:srgbClr val="C00000"/>
                  </a:solidFill>
                  <a:effectLst/>
                  <a:sym typeface="微软雅黑" panose="020B0503020204020204" pitchFamily="34" charset="-122"/>
                </a:rPr>
                <a:t>www.xybsyw.com</a:t>
              </a:r>
              <a:endParaRPr lang="en-US" altLang="zh-CN" sz="600" kern="0" baseline="0" dirty="0">
                <a:solidFill>
                  <a:srgbClr val="C00000"/>
                </a:solidFill>
                <a:effectLst/>
                <a:sym typeface="微软雅黑" panose="020B0503020204020204" pitchFamily="34" charset="-122"/>
              </a:endParaRPr>
            </a:p>
          </p:txBody>
        </p:sp>
        <p:pic>
          <p:nvPicPr>
            <p:cNvPr id="32" name="图片 31" descr="红色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876" y="9148"/>
              <a:ext cx="1335" cy="430"/>
            </a:xfrm>
            <a:prstGeom prst="rect">
              <a:avLst/>
            </a:prstGeom>
          </p:spPr>
        </p:pic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87955" y="2257425"/>
            <a:ext cx="1323340" cy="1315085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r>
              <a:rPr lang="zh-CN">
                <a:sym typeface="+mn-ea"/>
              </a:rPr>
              <a:t>平台角色</a:t>
            </a:r>
            <a:r>
              <a:rPr lang="en-US" altLang="zh-CN">
                <a:sym typeface="+mn-ea"/>
              </a:rPr>
              <a:t>-</a:t>
            </a:r>
            <a:r>
              <a:rPr lang="zh-CN" altLang="en-US">
                <a:sym typeface="+mn-ea"/>
              </a:rPr>
              <a:t>按账号权限</a:t>
            </a:r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00200" y="720090"/>
            <a:ext cx="5943600" cy="37033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r>
              <a:rPr lang="zh-CN">
                <a:sym typeface="+mn-ea"/>
              </a:rPr>
              <a:t>平台角色</a:t>
            </a:r>
            <a:r>
              <a:rPr lang="en-US" altLang="zh-CN">
                <a:sym typeface="+mn-ea"/>
              </a:rPr>
              <a:t>-</a:t>
            </a:r>
            <a:r>
              <a:rPr lang="zh-CN" altLang="en-US">
                <a:sym typeface="+mn-ea"/>
              </a:rPr>
              <a:t>按账号权限</a:t>
            </a:r>
            <a:endParaRPr lang="zh-CN" altLang="en-US"/>
          </a:p>
        </p:txBody>
      </p:sp>
      <p:sp>
        <p:nvSpPr>
          <p:cNvPr id="7" name="同侧圆角矩形 6"/>
          <p:cNvSpPr/>
          <p:nvPr/>
        </p:nvSpPr>
        <p:spPr>
          <a:xfrm>
            <a:off x="1454150" y="1969770"/>
            <a:ext cx="1276350" cy="495300"/>
          </a:xfrm>
          <a:prstGeom prst="round2SameRect">
            <a:avLst/>
          </a:prstGeom>
          <a:solidFill>
            <a:srgbClr val="7F7F7F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指导老师</a:t>
            </a:r>
            <a:endParaRPr kumimoji="0" lang="zh-CN" altLang="en-US" sz="1600" b="1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Calibri" panose="020F0502020204030204" pitchFamily="34" charset="0"/>
            </a:endParaRPr>
          </a:p>
        </p:txBody>
      </p:sp>
      <p:sp>
        <p:nvSpPr>
          <p:cNvPr id="9" name="同侧圆角矩形 8"/>
          <p:cNvSpPr/>
          <p:nvPr/>
        </p:nvSpPr>
        <p:spPr>
          <a:xfrm>
            <a:off x="1447800" y="926465"/>
            <a:ext cx="1274763" cy="495300"/>
          </a:xfrm>
          <a:prstGeom prst="round2SameRect">
            <a:avLst/>
          </a:prstGeom>
          <a:solidFill>
            <a:srgbClr val="C51A24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学生</a:t>
            </a:r>
            <a:endParaRPr kumimoji="0" lang="zh-CN" altLang="en-US" sz="1600" b="1" i="0" u="none" strike="noStrike" kern="1200" cap="none" spc="0" normalizeH="0" baseline="0" noProof="1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Calibri" panose="020F0502020204030204" pitchFamily="34" charset="0"/>
            </a:endParaRPr>
          </a:p>
        </p:txBody>
      </p:sp>
      <p:sp>
        <p:nvSpPr>
          <p:cNvPr id="18" name="同侧圆角矩形 17"/>
          <p:cNvSpPr/>
          <p:nvPr/>
        </p:nvSpPr>
        <p:spPr>
          <a:xfrm>
            <a:off x="807720" y="2922905"/>
            <a:ext cx="2554605" cy="695960"/>
          </a:xfrm>
          <a:prstGeom prst="round2SameRect">
            <a:avLst/>
          </a:prstGeom>
          <a:solidFill>
            <a:schemeClr val="bg1">
              <a:lumMod val="5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实习负责人</a:t>
            </a:r>
            <a:endParaRPr kumimoji="0" lang="zh-CN" altLang="en-US" sz="1600" b="1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（管理员、实习负责老师）</a:t>
            </a:r>
            <a:endParaRPr kumimoji="0" lang="zh-CN" altLang="en-US" sz="1600" b="1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</p:txBody>
      </p:sp>
      <p:sp>
        <p:nvSpPr>
          <p:cNvPr id="19" name="同侧圆角矩形 18"/>
          <p:cNvSpPr/>
          <p:nvPr/>
        </p:nvSpPr>
        <p:spPr>
          <a:xfrm>
            <a:off x="692785" y="4046220"/>
            <a:ext cx="2784475" cy="495300"/>
          </a:xfrm>
          <a:prstGeom prst="round2SameRect">
            <a:avLst/>
          </a:prstGeom>
          <a:solidFill>
            <a:srgbClr val="7F7F7F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教务管理（管理员）</a:t>
            </a:r>
            <a:endParaRPr kumimoji="0" lang="zh-CN" altLang="en-US" sz="1600" b="1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</p:txBody>
      </p:sp>
      <p:sp>
        <p:nvSpPr>
          <p:cNvPr id="20" name="右箭头 19"/>
          <p:cNvSpPr/>
          <p:nvPr/>
        </p:nvSpPr>
        <p:spPr>
          <a:xfrm>
            <a:off x="2811463" y="2212658"/>
            <a:ext cx="1512888" cy="762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6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418013" y="1707515"/>
            <a:ext cx="4068763" cy="1019175"/>
          </a:xfrm>
          <a:prstGeom prst="rect">
            <a:avLst/>
          </a:prstGeom>
          <a:solidFill>
            <a:srgbClr val="7F7F7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600" b="1" i="0" u="none" strike="noStrike" kern="1200" cap="none" spc="0" normalizeH="0" baseline="0" noProof="1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1</a:t>
            </a:r>
            <a:r>
              <a:rPr kumimoji="0" lang="zh-CN" altLang="en-US" sz="1600" b="1" i="0" u="none" strike="noStrike" kern="1200" cap="none" spc="0" normalizeH="0" baseline="0" noProof="1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、岗位、报名审核；</a:t>
            </a:r>
            <a:endParaRPr kumimoji="0" lang="zh-CN" altLang="en-US" sz="1600" b="1" i="0" u="none" strike="noStrike" kern="1200" cap="none" spc="0" normalizeH="0" baseline="0" noProof="1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Calibri" panose="020F050202020403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600" b="1" i="0" u="none" strike="noStrike" kern="1200" cap="none" spc="0" normalizeH="0" baseline="0" noProof="1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2</a:t>
            </a:r>
            <a:r>
              <a:rPr kumimoji="0" lang="zh-CN" altLang="en-US" sz="1600" b="1" i="0" u="none" strike="noStrike" kern="1200" cap="none" spc="0" normalizeH="0" baseline="0" noProof="1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、签到考勤查看提醒；</a:t>
            </a:r>
            <a:endParaRPr kumimoji="0" lang="zh-CN" altLang="en-US" sz="1600" b="1" i="0" u="none" strike="noStrike" kern="1200" cap="none" spc="0" normalizeH="0" baseline="0" noProof="1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Calibri" panose="020F050202020403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600" b="1" i="0" u="none" strike="noStrike" kern="1200" cap="none" spc="0" normalizeH="0" baseline="0" noProof="1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3</a:t>
            </a:r>
            <a:r>
              <a:rPr kumimoji="0" lang="zh-CN" altLang="en-US" sz="1600" b="1" i="0" u="none" strike="noStrike" kern="1200" cap="none" spc="0" normalizeH="0" baseline="0" noProof="1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、周日志和实习报告批阅、实习成绩鉴定；</a:t>
            </a:r>
            <a:endParaRPr kumimoji="0" lang="zh-CN" altLang="en-US" sz="1600" b="1" i="0" u="none" strike="noStrike" kern="1200" cap="none" spc="0" normalizeH="0" baseline="0" noProof="1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600" b="1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4</a:t>
            </a:r>
            <a:r>
              <a:rPr kumimoji="0" lang="zh-CN" altLang="en-US" sz="1600" b="1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、部分统计信息查看。</a:t>
            </a:r>
            <a:endParaRPr kumimoji="0" lang="zh-CN" altLang="en-US" sz="1600" b="1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Calibri" panose="020F0502020204030204" pitchFamily="34" charset="0"/>
            </a:endParaRPr>
          </a:p>
        </p:txBody>
      </p:sp>
      <p:sp>
        <p:nvSpPr>
          <p:cNvPr id="23" name="右箭头 22"/>
          <p:cNvSpPr/>
          <p:nvPr/>
        </p:nvSpPr>
        <p:spPr>
          <a:xfrm>
            <a:off x="3408045" y="3232785"/>
            <a:ext cx="962660" cy="762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6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24" name="右箭头 23"/>
          <p:cNvSpPr/>
          <p:nvPr/>
        </p:nvSpPr>
        <p:spPr>
          <a:xfrm>
            <a:off x="3529330" y="4255770"/>
            <a:ext cx="795655" cy="762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6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25" name="右箭头 24"/>
          <p:cNvSpPr/>
          <p:nvPr/>
        </p:nvSpPr>
        <p:spPr>
          <a:xfrm>
            <a:off x="2759075" y="1183005"/>
            <a:ext cx="1565910" cy="762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6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4416425" y="2821940"/>
            <a:ext cx="4070350" cy="954405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400" b="1" i="0" u="none" strike="noStrike" kern="1200" cap="none" spc="0" normalizeH="0" baseline="0" noProof="1" smtClean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1</a:t>
            </a:r>
            <a:r>
              <a:rPr kumimoji="0" lang="zh-CN" altLang="en-US" sz="1400" b="1" i="0" u="none" strike="noStrike" kern="1200" cap="none" spc="0" normalizeH="0" baseline="0" noProof="1" smtClean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、发布实习计划（选择实习形式、制定实习要求， 编辑实习项目、关联指导老师）</a:t>
            </a:r>
            <a:endParaRPr kumimoji="0" lang="zh-CN" altLang="en-US" sz="1400" b="1" i="0" u="none" strike="noStrike" kern="1200" cap="none" spc="0" normalizeH="0" baseline="0" noProof="1" smtClean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Calibri" panose="020F050202020403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400" b="1" i="0" u="none" strike="noStrike" kern="1200" cap="none" spc="0" normalizeH="0" baseline="0" noProof="1" smtClean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2</a:t>
            </a:r>
            <a:r>
              <a:rPr kumimoji="0" lang="zh-CN" altLang="en-US" sz="1400" b="1" i="0" u="none" strike="noStrike" kern="1200" cap="none" spc="0" normalizeH="0" baseline="0" noProof="1" smtClean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、实践基地管理；</a:t>
            </a:r>
            <a:endParaRPr kumimoji="0" lang="zh-CN" altLang="en-US" sz="1400" b="1" i="0" u="none" strike="noStrike" kern="1200" cap="none" spc="0" normalizeH="0" baseline="0" noProof="1" smtClean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400" b="1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3</a:t>
            </a:r>
            <a:r>
              <a:rPr kumimoji="0" lang="zh-CN" altLang="en-US" sz="1400" b="1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、查看统计报表等。</a:t>
            </a:r>
            <a:endParaRPr kumimoji="0" lang="zh-CN" altLang="en-US" sz="1400" b="1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Calibri" panose="020F0502020204030204" pitchFamily="34" charset="0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4414520" y="3882390"/>
            <a:ext cx="4072255" cy="803910"/>
          </a:xfrm>
          <a:prstGeom prst="rect">
            <a:avLst/>
          </a:prstGeom>
          <a:solidFill>
            <a:srgbClr val="7F7F7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600" b="1" i="0" u="none" strike="noStrike" kern="1200" cap="none" spc="0" normalizeH="0" baseline="0" noProof="1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600" b="1" i="0" u="none" strike="noStrike" kern="1200" cap="none" spc="0" normalizeH="0" baseline="0" noProof="1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1</a:t>
            </a:r>
            <a:r>
              <a:rPr kumimoji="0" lang="zh-CN" altLang="en-US" sz="1600" b="1" i="0" u="none" strike="noStrike" kern="1200" cap="none" spc="0" normalizeH="0" baseline="0" noProof="1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、导入基础信息；</a:t>
            </a:r>
            <a:endParaRPr kumimoji="0" lang="zh-CN" altLang="en-US" sz="1600" b="1" i="0" u="none" strike="noStrike" kern="1200" cap="none" spc="0" normalizeH="0" baseline="0" noProof="1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Calibri" panose="020F050202020403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600" b="1" i="0" u="none" strike="noStrike" kern="1200" cap="none" spc="0" normalizeH="0" baseline="0" noProof="1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2</a:t>
            </a:r>
            <a:r>
              <a:rPr kumimoji="0" lang="zh-CN" altLang="en-US" sz="1600" b="1" i="0" u="none" strike="noStrike" kern="1200" cap="none" spc="0" normalizeH="0" baseline="0" noProof="1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、</a:t>
            </a:r>
            <a:r>
              <a:rPr lang="zh-CN" altLang="en-US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查看统计报表等。</a:t>
            </a:r>
            <a:endParaRPr kumimoji="0" lang="zh-CN" altLang="en-US" b="1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Calibri" panose="020F050202020403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600" b="1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Calibri" panose="020F0502020204030204" pitchFamily="34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4416425" y="510540"/>
            <a:ext cx="4070350" cy="1136650"/>
          </a:xfrm>
          <a:prstGeom prst="rect">
            <a:avLst/>
          </a:prstGeom>
          <a:solidFill>
            <a:srgbClr val="C51A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600" b="1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1</a:t>
            </a:r>
            <a:r>
              <a:rPr kumimoji="0" lang="zh-CN" altLang="en-US" sz="1600" b="1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、提交实习岗位或报名项目；</a:t>
            </a:r>
            <a:endParaRPr kumimoji="0" lang="zh-CN" altLang="en-US" sz="1600" b="1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Calibri" panose="020F050202020403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600" b="1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2</a:t>
            </a:r>
            <a:r>
              <a:rPr kumimoji="0" lang="zh-CN" altLang="en-US" sz="1600" b="1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、签到考勤；</a:t>
            </a:r>
            <a:endParaRPr kumimoji="0" lang="zh-CN" altLang="en-US" sz="1600" b="1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Calibri" panose="020F050202020403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600" b="1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3</a:t>
            </a:r>
            <a:r>
              <a:rPr kumimoji="0" lang="zh-CN" altLang="en-US" sz="1600" b="1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、提交过程材料（周日志等）和实习报告</a:t>
            </a:r>
            <a:r>
              <a:rPr kumimoji="0" lang="zh-CN" altLang="en-US" sz="1600" b="1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；</a:t>
            </a:r>
            <a:endParaRPr kumimoji="0" lang="zh-CN" altLang="en-US" sz="1600" b="1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600" b="1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4</a:t>
            </a:r>
            <a:r>
              <a:rPr kumimoji="0" lang="zh-CN" altLang="en-US" sz="1600" b="1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、提交成绩鉴定等。</a:t>
            </a:r>
            <a:endParaRPr kumimoji="0" lang="zh-CN" altLang="en-US" sz="1600" b="1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Calibri" panose="020F0502020204030204" pitchFamily="34" charset="0"/>
            </a:endParaRPr>
          </a:p>
        </p:txBody>
      </p:sp>
      <p:sp>
        <p:nvSpPr>
          <p:cNvPr id="29" name="上箭头 28"/>
          <p:cNvSpPr/>
          <p:nvPr/>
        </p:nvSpPr>
        <p:spPr>
          <a:xfrm>
            <a:off x="2018030" y="3618865"/>
            <a:ext cx="135255" cy="427355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6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30" name="上箭头 29"/>
          <p:cNvSpPr/>
          <p:nvPr/>
        </p:nvSpPr>
        <p:spPr>
          <a:xfrm>
            <a:off x="2017395" y="2465070"/>
            <a:ext cx="135255" cy="45720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6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31" name="上下箭头 30"/>
          <p:cNvSpPr/>
          <p:nvPr/>
        </p:nvSpPr>
        <p:spPr>
          <a:xfrm>
            <a:off x="2023745" y="1421765"/>
            <a:ext cx="121920" cy="547370"/>
          </a:xfrm>
          <a:prstGeom prst="up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6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Text Box 1" descr="矩形 23552"/>
          <p:cNvSpPr>
            <a:spLocks noChangeArrowheads="1"/>
          </p:cNvSpPr>
          <p:nvPr/>
        </p:nvSpPr>
        <p:spPr bwMode="auto">
          <a:xfrm>
            <a:off x="308610" y="133826"/>
            <a:ext cx="2681288" cy="321945"/>
          </a:xfrm>
          <a:prstGeom prst="rect">
            <a:avLst/>
          </a:prstGeom>
          <a:ln w="12700">
            <a:miter lim="400000"/>
          </a:ln>
          <a:effectLst/>
        </p:spPr>
        <p:txBody>
          <a:bodyPr wrap="square" lIns="45718" rIns="45718" rtlCol="0">
            <a:spAutoFit/>
          </a:bodyPr>
          <a:lstStyle/>
          <a:p>
            <a:pPr lvl="0" algn="l" hangingPunct="0">
              <a:spcBef>
                <a:spcPts val="0"/>
              </a:spcBef>
              <a:spcAft>
                <a:spcPts val="0"/>
              </a:spcAft>
              <a:defRPr sz="4200" b="0" baseline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r>
              <a:rPr lang="zh-CN" sz="1500" b="1">
                <a:solidFill>
                  <a:schemeClr val="tx1"/>
                </a:solidFill>
                <a:latin typeface="Microsoft YaHei Bold" panose="020B0502040204020203" charset="-122"/>
                <a:ea typeface="Microsoft YaHei Bold" panose="020B0502040204020203" charset="-122"/>
                <a:sym typeface="+mn-ea"/>
              </a:rPr>
              <a:t>流程概述</a:t>
            </a:r>
            <a:endParaRPr lang="zh-CN" sz="1500" b="1">
              <a:solidFill>
                <a:schemeClr val="tx1"/>
              </a:solidFill>
              <a:latin typeface="Microsoft YaHei Bold" panose="020B0502040204020203" charset="-122"/>
              <a:ea typeface="Microsoft YaHei Bold" panose="020B0502040204020203" charset="-122"/>
              <a:sym typeface="+mn-ea"/>
            </a:endParaRPr>
          </a:p>
        </p:txBody>
      </p:sp>
      <p:sp>
        <p:nvSpPr>
          <p:cNvPr id="59" name="燕尾形 58"/>
          <p:cNvSpPr/>
          <p:nvPr/>
        </p:nvSpPr>
        <p:spPr>
          <a:xfrm>
            <a:off x="2591753" y="2308860"/>
            <a:ext cx="1285399" cy="409099"/>
          </a:xfrm>
          <a:prstGeom prst="chevron">
            <a:avLst/>
          </a:prstGeom>
          <a:solidFill>
            <a:schemeClr val="accent5">
              <a:lumMod val="75000"/>
            </a:schemeClr>
          </a:solidFill>
          <a:ln w="38100">
            <a:noFill/>
          </a:ln>
          <a:effectLst/>
          <a:scene3d>
            <a:camera prst="orthographicFront"/>
            <a:lightRig rig="threePt" dir="t"/>
          </a:scene3d>
          <a:sp3d>
            <a:bevelB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200"/>
          </a:p>
        </p:txBody>
      </p:sp>
      <p:sp>
        <p:nvSpPr>
          <p:cNvPr id="162" name="文本占位符 1"/>
          <p:cNvSpPr/>
          <p:nvPr/>
        </p:nvSpPr>
        <p:spPr>
          <a:xfrm>
            <a:off x="2552224" y="1716405"/>
            <a:ext cx="1361599" cy="299085"/>
          </a:xfrm>
          <a:prstGeom prst="rect">
            <a:avLst/>
          </a:prstGeom>
          <a:ln w="12700">
            <a:miter lim="400000"/>
          </a:ln>
          <a:effectLst/>
        </p:spPr>
        <p:txBody>
          <a:bodyPr wrap="square" lIns="45718" tIns="34290" rIns="45718" bIns="34290" rtlCol="0" anchor="t">
            <a:spAutoFit/>
          </a:bodyPr>
          <a:lstStyle/>
          <a:p>
            <a:pPr lvl="0" algn="ctr" hangingPunct="0">
              <a:spcBef>
                <a:spcPts val="0"/>
              </a:spcBef>
              <a:spcAft>
                <a:spcPts val="0"/>
              </a:spcAft>
              <a:defRPr sz="4200" b="0" baseline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r>
              <a:rPr lang="zh-CN" sz="1500" kern="0" dirty="0">
                <a:solidFill>
                  <a:schemeClr val="tx1"/>
                </a:solidFill>
                <a:sym typeface="+mn-ea"/>
              </a:rPr>
              <a:t>实习基地管理</a:t>
            </a:r>
            <a:endParaRPr lang="zh-CN" sz="1500" kern="0" dirty="0">
              <a:solidFill>
                <a:schemeClr val="tx1"/>
              </a:solidFill>
              <a:sym typeface="+mn-ea"/>
            </a:endParaRPr>
          </a:p>
        </p:txBody>
      </p:sp>
      <p:sp>
        <p:nvSpPr>
          <p:cNvPr id="174" name="矩形 173"/>
          <p:cNvSpPr/>
          <p:nvPr/>
        </p:nvSpPr>
        <p:spPr>
          <a:xfrm>
            <a:off x="2575084" y="2907030"/>
            <a:ext cx="1454468" cy="899160"/>
          </a:xfrm>
          <a:prstGeom prst="rect">
            <a:avLst/>
          </a:prstGeom>
          <a:ln w="12700">
            <a:miter lim="400000"/>
          </a:ln>
          <a:effectLst/>
        </p:spPr>
        <p:txBody>
          <a:bodyPr wrap="square" lIns="45718" tIns="34290" rIns="45718" bIns="34290" rtlCol="0" anchor="t">
            <a:spAutoFit/>
          </a:bodyPr>
          <a:p>
            <a:pPr lvl="0" algn="l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 sz="4200" b="0" baseline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r>
              <a:rPr lang="zh-CN" sz="900" kern="0" dirty="0"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导入实习基地和实习点，规范实习流程（可选），一般由教务管理或实习负责人操作</a:t>
            </a:r>
            <a:endParaRPr lang="zh-CN" sz="900" kern="0" dirty="0">
              <a:solidFill>
                <a:schemeClr val="tx1">
                  <a:lumMod val="65000"/>
                  <a:lumOff val="35000"/>
                </a:schemeClr>
              </a:solidFill>
              <a:sym typeface="+mn-ea"/>
            </a:endParaRPr>
          </a:p>
        </p:txBody>
      </p:sp>
      <p:sp>
        <p:nvSpPr>
          <p:cNvPr id="9" name="燕尾形 8"/>
          <p:cNvSpPr/>
          <p:nvPr/>
        </p:nvSpPr>
        <p:spPr>
          <a:xfrm>
            <a:off x="1303020" y="2308860"/>
            <a:ext cx="1284923" cy="409099"/>
          </a:xfrm>
          <a:prstGeom prst="chevron">
            <a:avLst/>
          </a:prstGeom>
          <a:solidFill>
            <a:srgbClr val="C51A24"/>
          </a:solidFill>
          <a:ln w="38100">
            <a:noFill/>
          </a:ln>
          <a:effectLst/>
          <a:scene3d>
            <a:camera prst="orthographicFront"/>
            <a:lightRig rig="threePt" dir="t"/>
          </a:scene3d>
          <a:sp3d>
            <a:bevelB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200"/>
          </a:p>
        </p:txBody>
      </p:sp>
      <p:sp>
        <p:nvSpPr>
          <p:cNvPr id="18" name="文本占位符 1"/>
          <p:cNvSpPr/>
          <p:nvPr/>
        </p:nvSpPr>
        <p:spPr>
          <a:xfrm>
            <a:off x="1271111" y="3059430"/>
            <a:ext cx="1361599" cy="299085"/>
          </a:xfrm>
          <a:prstGeom prst="rect">
            <a:avLst/>
          </a:prstGeom>
          <a:ln w="12700">
            <a:miter lim="400000"/>
          </a:ln>
          <a:effectLst/>
        </p:spPr>
        <p:txBody>
          <a:bodyPr wrap="square" lIns="45718" tIns="34290" rIns="45718" bIns="34290" rtlCol="0" anchor="t">
            <a:spAutoFit/>
          </a:bodyPr>
          <a:lstStyle/>
          <a:p>
            <a:pPr lvl="0" algn="ctr" hangingPunct="0">
              <a:spcBef>
                <a:spcPts val="0"/>
              </a:spcBef>
              <a:spcAft>
                <a:spcPts val="0"/>
              </a:spcAft>
              <a:defRPr sz="4200" b="0" baseline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r>
              <a:rPr lang="zh-CN" sz="1500" kern="0" dirty="0">
                <a:solidFill>
                  <a:schemeClr val="tx1"/>
                </a:solidFill>
                <a:sym typeface="+mn-ea"/>
              </a:rPr>
              <a:t>基础信息录入</a:t>
            </a:r>
            <a:endParaRPr lang="zh-CN" sz="1500" kern="0" dirty="0">
              <a:solidFill>
                <a:schemeClr val="tx1"/>
              </a:solidFill>
              <a:sym typeface="+mn-ea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293971" y="1635919"/>
            <a:ext cx="1421606" cy="483870"/>
          </a:xfrm>
          <a:prstGeom prst="rect">
            <a:avLst/>
          </a:prstGeom>
          <a:ln w="12700">
            <a:miter lim="400000"/>
          </a:ln>
          <a:effectLst/>
        </p:spPr>
        <p:txBody>
          <a:bodyPr wrap="square" lIns="45718" tIns="34290" rIns="45718" bIns="34290" rtlCol="0" anchor="t">
            <a:spAutoFit/>
          </a:bodyPr>
          <a:p>
            <a:pPr lvl="0" algn="l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 sz="4200" b="0" baseline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r>
              <a:rPr lang="zh-CN" altLang="en-US" sz="900" kern="0" dirty="0"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导入基础信息，一般由教务管理操作</a:t>
            </a:r>
            <a:endParaRPr lang="zh-CN" altLang="en-US" sz="900" kern="0" dirty="0">
              <a:solidFill>
                <a:schemeClr val="tx1">
                  <a:lumMod val="65000"/>
                  <a:lumOff val="35000"/>
                </a:schemeClr>
              </a:solidFill>
              <a:sym typeface="+mn-ea"/>
            </a:endParaRPr>
          </a:p>
        </p:txBody>
      </p:sp>
      <p:sp>
        <p:nvSpPr>
          <p:cNvPr id="25" name="燕尾形 24"/>
          <p:cNvSpPr/>
          <p:nvPr/>
        </p:nvSpPr>
        <p:spPr>
          <a:xfrm>
            <a:off x="3877151" y="2308860"/>
            <a:ext cx="1284923" cy="409099"/>
          </a:xfrm>
          <a:prstGeom prst="chevron">
            <a:avLst/>
          </a:prstGeom>
          <a:solidFill>
            <a:srgbClr val="C51A24"/>
          </a:solidFill>
          <a:ln w="38100">
            <a:noFill/>
          </a:ln>
          <a:effectLst/>
          <a:scene3d>
            <a:camera prst="orthographicFront"/>
            <a:lightRig rig="threePt" dir="t"/>
          </a:scene3d>
          <a:sp3d>
            <a:bevelB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200"/>
          </a:p>
        </p:txBody>
      </p:sp>
      <p:sp>
        <p:nvSpPr>
          <p:cNvPr id="29" name="文本占位符 1"/>
          <p:cNvSpPr/>
          <p:nvPr/>
        </p:nvSpPr>
        <p:spPr>
          <a:xfrm>
            <a:off x="3838575" y="3059430"/>
            <a:ext cx="1361599" cy="299085"/>
          </a:xfrm>
          <a:prstGeom prst="rect">
            <a:avLst/>
          </a:prstGeom>
          <a:ln w="12700">
            <a:miter lim="400000"/>
          </a:ln>
          <a:effectLst/>
        </p:spPr>
        <p:txBody>
          <a:bodyPr wrap="square" lIns="45718" tIns="34290" rIns="45718" bIns="34290" rtlCol="0" anchor="t">
            <a:spAutoFit/>
          </a:bodyPr>
          <a:lstStyle/>
          <a:p>
            <a:pPr lvl="0" algn="ctr" hangingPunct="0">
              <a:spcBef>
                <a:spcPts val="0"/>
              </a:spcBef>
              <a:spcAft>
                <a:spcPts val="0"/>
              </a:spcAft>
              <a:defRPr sz="4200" b="0" baseline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r>
              <a:rPr lang="zh-CN" sz="1500" kern="0" dirty="0">
                <a:solidFill>
                  <a:schemeClr val="tx1"/>
                </a:solidFill>
                <a:sym typeface="+mn-ea"/>
              </a:rPr>
              <a:t>实习计划创建</a:t>
            </a:r>
            <a:endParaRPr lang="zh-CN" sz="1500" kern="0" dirty="0">
              <a:solidFill>
                <a:schemeClr val="tx1"/>
              </a:solidFill>
              <a:sym typeface="+mn-ea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3861435" y="1635919"/>
            <a:ext cx="1423511" cy="691515"/>
          </a:xfrm>
          <a:prstGeom prst="rect">
            <a:avLst/>
          </a:prstGeom>
          <a:ln w="12700">
            <a:miter lim="400000"/>
          </a:ln>
          <a:effectLst/>
        </p:spPr>
        <p:txBody>
          <a:bodyPr wrap="square" lIns="45718" tIns="34290" rIns="45718" bIns="34290" rtlCol="0" anchor="t">
            <a:spAutoFit/>
          </a:bodyPr>
          <a:p>
            <a:pPr lvl="0" algn="l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 sz="4200" b="0" baseline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r>
              <a:rPr lang="zh-CN" sz="900" kern="0" dirty="0"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创建实习计划，一般由实习负责人操作。创建完毕学生开始参与实习计划。</a:t>
            </a:r>
            <a:endParaRPr lang="zh-CN" sz="900" kern="0" dirty="0">
              <a:solidFill>
                <a:schemeClr val="tx1">
                  <a:lumMod val="65000"/>
                  <a:lumOff val="35000"/>
                </a:schemeClr>
              </a:solidFill>
              <a:sym typeface="+mn-ea"/>
            </a:endParaRPr>
          </a:p>
        </p:txBody>
      </p:sp>
      <p:sp>
        <p:nvSpPr>
          <p:cNvPr id="46" name="燕尾形 45"/>
          <p:cNvSpPr/>
          <p:nvPr/>
        </p:nvSpPr>
        <p:spPr>
          <a:xfrm>
            <a:off x="5163979" y="2310765"/>
            <a:ext cx="1284923" cy="409099"/>
          </a:xfrm>
          <a:prstGeom prst="chevron">
            <a:avLst/>
          </a:prstGeom>
          <a:solidFill>
            <a:schemeClr val="accent5">
              <a:lumMod val="75000"/>
            </a:schemeClr>
          </a:solidFill>
          <a:ln w="38100">
            <a:noFill/>
          </a:ln>
          <a:effectLst/>
          <a:scene3d>
            <a:camera prst="orthographicFront"/>
            <a:lightRig rig="threePt" dir="t"/>
          </a:scene3d>
          <a:sp3d>
            <a:bevelB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200"/>
          </a:p>
        </p:txBody>
      </p:sp>
      <p:sp>
        <p:nvSpPr>
          <p:cNvPr id="53" name="文本占位符 1"/>
          <p:cNvSpPr/>
          <p:nvPr/>
        </p:nvSpPr>
        <p:spPr>
          <a:xfrm>
            <a:off x="5133023" y="1703546"/>
            <a:ext cx="1361599" cy="299085"/>
          </a:xfrm>
          <a:prstGeom prst="rect">
            <a:avLst/>
          </a:prstGeom>
          <a:ln w="12700">
            <a:miter lim="400000"/>
          </a:ln>
          <a:effectLst/>
        </p:spPr>
        <p:txBody>
          <a:bodyPr wrap="square" lIns="45718" tIns="34290" rIns="45718" bIns="34290" rtlCol="0" anchor="t">
            <a:spAutoFit/>
          </a:bodyPr>
          <a:lstStyle/>
          <a:p>
            <a:pPr lvl="0" algn="ctr" hangingPunct="0">
              <a:spcBef>
                <a:spcPts val="0"/>
              </a:spcBef>
              <a:spcAft>
                <a:spcPts val="0"/>
              </a:spcAft>
              <a:defRPr sz="4200" b="0" baseline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r>
              <a:rPr lang="zh-CN" sz="1500" kern="0" dirty="0">
                <a:solidFill>
                  <a:schemeClr val="tx1"/>
                </a:solidFill>
                <a:sym typeface="+mn-ea"/>
              </a:rPr>
              <a:t>实习过程管理</a:t>
            </a:r>
            <a:endParaRPr lang="zh-CN" sz="1500" kern="0" dirty="0">
              <a:solidFill>
                <a:schemeClr val="tx1"/>
              </a:solidFill>
              <a:sym typeface="+mn-ea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5174933" y="2907030"/>
            <a:ext cx="1390174" cy="691515"/>
          </a:xfrm>
          <a:prstGeom prst="rect">
            <a:avLst/>
          </a:prstGeom>
          <a:ln w="12700">
            <a:miter lim="400000"/>
          </a:ln>
          <a:effectLst/>
        </p:spPr>
        <p:txBody>
          <a:bodyPr wrap="square" lIns="45718" tIns="34290" rIns="45718" bIns="34290" rtlCol="0" anchor="t">
            <a:spAutoFit/>
          </a:bodyPr>
          <a:p>
            <a:pPr lvl="0" algn="l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 sz="4200" b="0" baseline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r>
              <a:rPr lang="zh-CN" sz="900" kern="0" dirty="0"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岗位审核、签到查看、过程材料批阅等，一般由指导老师操作</a:t>
            </a:r>
            <a:endParaRPr lang="zh-CN" sz="900" kern="0" dirty="0">
              <a:solidFill>
                <a:schemeClr val="tx1">
                  <a:lumMod val="65000"/>
                  <a:lumOff val="35000"/>
                </a:schemeClr>
              </a:solidFill>
              <a:sym typeface="+mn-ea"/>
            </a:endParaRPr>
          </a:p>
        </p:txBody>
      </p:sp>
      <p:sp>
        <p:nvSpPr>
          <p:cNvPr id="90" name="TextBox 23"/>
          <p:cNvSpPr txBox="1"/>
          <p:nvPr/>
        </p:nvSpPr>
        <p:spPr>
          <a:xfrm>
            <a:off x="1789898" y="2355297"/>
            <a:ext cx="319859" cy="3225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p>
            <a:pPr algn="ctr"/>
            <a:r>
              <a:rPr lang="en-US" altLang="zh-CN" sz="2100" spc="-1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2100" spc="-113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7" name="TextBox 23"/>
          <p:cNvSpPr txBox="1"/>
          <p:nvPr/>
        </p:nvSpPr>
        <p:spPr>
          <a:xfrm>
            <a:off x="3074820" y="2351963"/>
            <a:ext cx="319859" cy="3225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p>
            <a:pPr algn="ctr"/>
            <a:r>
              <a:rPr lang="en-US" altLang="zh-CN" sz="2100" spc="-1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2100" spc="-113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2" name="TextBox 23"/>
          <p:cNvSpPr txBox="1"/>
          <p:nvPr/>
        </p:nvSpPr>
        <p:spPr>
          <a:xfrm>
            <a:off x="4359743" y="2351487"/>
            <a:ext cx="319859" cy="3225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p>
            <a:pPr algn="ctr"/>
            <a:r>
              <a:rPr lang="en-US" altLang="zh-CN" sz="2100" spc="-1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2100" spc="-113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9" name="TextBox 23"/>
          <p:cNvSpPr txBox="1"/>
          <p:nvPr/>
        </p:nvSpPr>
        <p:spPr>
          <a:xfrm>
            <a:off x="5644665" y="2351963"/>
            <a:ext cx="319859" cy="3225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p>
            <a:pPr algn="ctr"/>
            <a:r>
              <a:rPr lang="en-US" altLang="zh-CN" sz="2100" spc="-1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sz="2100" spc="-113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0" name="燕尾形 109"/>
          <p:cNvSpPr/>
          <p:nvPr/>
        </p:nvSpPr>
        <p:spPr>
          <a:xfrm>
            <a:off x="6452711" y="2308860"/>
            <a:ext cx="1284923" cy="409099"/>
          </a:xfrm>
          <a:prstGeom prst="chevron">
            <a:avLst/>
          </a:prstGeom>
          <a:solidFill>
            <a:srgbClr val="C51A24"/>
          </a:solidFill>
          <a:ln w="38100">
            <a:noFill/>
          </a:ln>
          <a:effectLst/>
          <a:scene3d>
            <a:camera prst="orthographicFront"/>
            <a:lightRig rig="threePt" dir="t"/>
          </a:scene3d>
          <a:sp3d>
            <a:bevelB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200"/>
          </a:p>
        </p:txBody>
      </p:sp>
      <p:sp>
        <p:nvSpPr>
          <p:cNvPr id="111" name="文本占位符 1"/>
          <p:cNvSpPr/>
          <p:nvPr/>
        </p:nvSpPr>
        <p:spPr>
          <a:xfrm>
            <a:off x="6414135" y="3059430"/>
            <a:ext cx="1361599" cy="299085"/>
          </a:xfrm>
          <a:prstGeom prst="rect">
            <a:avLst/>
          </a:prstGeom>
          <a:ln w="12700">
            <a:miter lim="400000"/>
          </a:ln>
          <a:effectLst/>
        </p:spPr>
        <p:txBody>
          <a:bodyPr wrap="square" lIns="45718" tIns="34290" rIns="45718" bIns="34290" rtlCol="0" anchor="t">
            <a:spAutoFit/>
          </a:bodyPr>
          <a:lstStyle/>
          <a:p>
            <a:pPr lvl="0" algn="ctr" hangingPunct="0">
              <a:spcBef>
                <a:spcPts val="0"/>
              </a:spcBef>
              <a:spcAft>
                <a:spcPts val="0"/>
              </a:spcAft>
              <a:defRPr sz="4200" b="0" baseline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r>
              <a:rPr lang="zh-CN" sz="1500" kern="0" dirty="0">
                <a:solidFill>
                  <a:schemeClr val="tx1"/>
                </a:solidFill>
                <a:sym typeface="+mn-ea"/>
              </a:rPr>
              <a:t>数据统计查看</a:t>
            </a:r>
            <a:endParaRPr lang="zh-CN" sz="1500" kern="0" dirty="0">
              <a:solidFill>
                <a:schemeClr val="tx1"/>
              </a:solidFill>
              <a:sym typeface="+mn-ea"/>
            </a:endParaRPr>
          </a:p>
        </p:txBody>
      </p:sp>
      <p:sp>
        <p:nvSpPr>
          <p:cNvPr id="112" name="矩形 111"/>
          <p:cNvSpPr/>
          <p:nvPr/>
        </p:nvSpPr>
        <p:spPr>
          <a:xfrm>
            <a:off x="6436995" y="1635919"/>
            <a:ext cx="1447800" cy="691515"/>
          </a:xfrm>
          <a:prstGeom prst="rect">
            <a:avLst/>
          </a:prstGeom>
          <a:ln w="12700">
            <a:miter lim="400000"/>
          </a:ln>
          <a:effectLst/>
        </p:spPr>
        <p:txBody>
          <a:bodyPr wrap="square" lIns="45718" tIns="34290" rIns="45718" bIns="34290" rtlCol="0" anchor="t">
            <a:spAutoFit/>
          </a:bodyPr>
          <a:p>
            <a:pPr lvl="0" algn="l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 sz="4200" b="0" baseline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r>
              <a:rPr lang="zh-CN" sz="900" kern="0" dirty="0"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系统提供丰富数据报表，不同教师权限可以查看和导出相关数据报表</a:t>
            </a:r>
            <a:endParaRPr lang="zh-CN" sz="900" kern="0" dirty="0">
              <a:solidFill>
                <a:schemeClr val="tx1">
                  <a:lumMod val="65000"/>
                  <a:lumOff val="35000"/>
                </a:schemeClr>
              </a:solidFill>
              <a:sym typeface="+mn-ea"/>
            </a:endParaRPr>
          </a:p>
        </p:txBody>
      </p:sp>
      <p:sp>
        <p:nvSpPr>
          <p:cNvPr id="114" name="TextBox 23"/>
          <p:cNvSpPr txBox="1"/>
          <p:nvPr/>
        </p:nvSpPr>
        <p:spPr>
          <a:xfrm>
            <a:off x="6935303" y="2351487"/>
            <a:ext cx="319859" cy="3225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p>
            <a:pPr algn="ctr"/>
            <a:r>
              <a:rPr lang="en-US" altLang="zh-CN" sz="2100" spc="-1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05</a:t>
            </a:r>
            <a:endParaRPr lang="zh-CN" altLang="en-US" sz="2100" spc="-113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15" name="直接连接符 114"/>
          <p:cNvCxnSpPr>
            <a:endCxn id="18" idx="0"/>
          </p:cNvCxnSpPr>
          <p:nvPr/>
        </p:nvCxnSpPr>
        <p:spPr>
          <a:xfrm>
            <a:off x="1945005" y="2734151"/>
            <a:ext cx="7144" cy="325279"/>
          </a:xfrm>
          <a:prstGeom prst="line">
            <a:avLst/>
          </a:prstGeom>
          <a:ln>
            <a:solidFill>
              <a:srgbClr val="D92C2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直接连接符 115"/>
          <p:cNvCxnSpPr/>
          <p:nvPr/>
        </p:nvCxnSpPr>
        <p:spPr>
          <a:xfrm>
            <a:off x="4529614" y="2734151"/>
            <a:ext cx="7144" cy="325279"/>
          </a:xfrm>
          <a:prstGeom prst="line">
            <a:avLst/>
          </a:prstGeom>
          <a:ln>
            <a:solidFill>
              <a:srgbClr val="D92C2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直接连接符 116"/>
          <p:cNvCxnSpPr/>
          <p:nvPr/>
        </p:nvCxnSpPr>
        <p:spPr>
          <a:xfrm>
            <a:off x="7086600" y="2734151"/>
            <a:ext cx="7144" cy="325279"/>
          </a:xfrm>
          <a:prstGeom prst="line">
            <a:avLst/>
          </a:prstGeom>
          <a:ln>
            <a:solidFill>
              <a:srgbClr val="D92C2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直接连接符 117"/>
          <p:cNvCxnSpPr/>
          <p:nvPr/>
        </p:nvCxnSpPr>
        <p:spPr>
          <a:xfrm>
            <a:off x="3229451" y="1971675"/>
            <a:ext cx="7144" cy="325279"/>
          </a:xfrm>
          <a:prstGeom prst="line">
            <a:avLst/>
          </a:prstGeom>
          <a:ln>
            <a:solidFill>
              <a:srgbClr val="6095C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直接连接符 119"/>
          <p:cNvCxnSpPr/>
          <p:nvPr/>
        </p:nvCxnSpPr>
        <p:spPr>
          <a:xfrm>
            <a:off x="5810250" y="1972628"/>
            <a:ext cx="7144" cy="325279"/>
          </a:xfrm>
          <a:prstGeom prst="line">
            <a:avLst/>
          </a:prstGeom>
          <a:ln>
            <a:solidFill>
              <a:srgbClr val="6095C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5" name="TextBox 39"/>
          <p:cNvSpPr/>
          <p:nvPr/>
        </p:nvSpPr>
        <p:spPr>
          <a:xfrm>
            <a:off x="2776061" y="706914"/>
            <a:ext cx="3484880" cy="345440"/>
          </a:xfrm>
          <a:prstGeom prst="rect">
            <a:avLst/>
          </a:prstGeom>
          <a:ln w="12700">
            <a:miter lim="400000"/>
          </a:ln>
          <a:effectLst/>
        </p:spPr>
        <p:txBody>
          <a:bodyPr wrap="square" lIns="45718" tIns="34290" rIns="45718" bIns="34290" rtlCol="0" anchor="t">
            <a:spAutoFit/>
          </a:bodyPr>
          <a:lstStyle/>
          <a:p>
            <a:pPr lvl="0" algn="ctr" hangingPunct="0">
              <a:spcBef>
                <a:spcPts val="0"/>
              </a:spcBef>
              <a:spcAft>
                <a:spcPts val="0"/>
              </a:spcAft>
              <a:defRPr sz="4200" b="0" baseline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r>
              <a:rPr lang="zh-CN" sz="1800" kern="0" dirty="0">
                <a:solidFill>
                  <a:srgbClr val="C00000"/>
                </a:solidFill>
                <a:sym typeface="+mn-ea"/>
              </a:rPr>
              <a:t>流程概述</a:t>
            </a:r>
            <a:endParaRPr lang="zh-CN" sz="1800" kern="0" dirty="0">
              <a:solidFill>
                <a:srgbClr val="C00000"/>
              </a:solidFill>
              <a:sym typeface="+mn-ea"/>
            </a:endParaRPr>
          </a:p>
        </p:txBody>
      </p:sp>
      <p:sp>
        <p:nvSpPr>
          <p:cNvPr id="7" name="Shape 22"/>
          <p:cNvSpPr>
            <a:spLocks noChangeArrowheads="1"/>
          </p:cNvSpPr>
          <p:nvPr/>
        </p:nvSpPr>
        <p:spPr bwMode="auto">
          <a:xfrm>
            <a:off x="-952" y="134303"/>
            <a:ext cx="189000" cy="270000"/>
          </a:xfrm>
          <a:prstGeom prst="rect">
            <a:avLst/>
          </a:prstGeom>
          <a:solidFill>
            <a:srgbClr val="C51A24"/>
          </a:solidFill>
          <a:ln w="12700">
            <a:noFill/>
            <a:miter lim="400000"/>
          </a:ln>
        </p:spPr>
        <p:txBody>
          <a:bodyPr lIns="45718" rIns="45718" anchor="ctr"/>
          <a:p>
            <a:pPr hangingPunct="0"/>
            <a:endParaRPr lang="en-US" altLang="zh-CN" sz="1800" b="0" baseline="0">
              <a:solidFill>
                <a:srgbClr val="DF2024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Shape 22"/>
          <p:cNvSpPr>
            <a:spLocks noChangeArrowheads="1"/>
          </p:cNvSpPr>
          <p:nvPr/>
        </p:nvSpPr>
        <p:spPr bwMode="auto">
          <a:xfrm>
            <a:off x="-952" y="1447324"/>
            <a:ext cx="9144953" cy="1966913"/>
          </a:xfrm>
          <a:prstGeom prst="rect">
            <a:avLst/>
          </a:prstGeom>
          <a:solidFill>
            <a:srgbClr val="C51A24"/>
          </a:solidFill>
          <a:ln w="12700">
            <a:noFill/>
            <a:miter lim="400000"/>
          </a:ln>
        </p:spPr>
        <p:txBody>
          <a:bodyPr lIns="45718" rIns="45718" anchor="ctr"/>
          <a:p>
            <a:pPr hangingPunct="0"/>
            <a:endParaRPr lang="en-US" altLang="zh-CN" sz="1800" b="0" baseline="0">
              <a:solidFill>
                <a:srgbClr val="DF2024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sp>
        <p:nvSpPr>
          <p:cNvPr id="2" name="Shape 22"/>
          <p:cNvSpPr>
            <a:spLocks noChangeArrowheads="1"/>
          </p:cNvSpPr>
          <p:nvPr/>
        </p:nvSpPr>
        <p:spPr bwMode="auto">
          <a:xfrm>
            <a:off x="897255" y="1504474"/>
            <a:ext cx="1534478" cy="2319338"/>
          </a:xfrm>
          <a:prstGeom prst="rect">
            <a:avLst/>
          </a:prstGeom>
          <a:solidFill>
            <a:schemeClr val="bg1"/>
          </a:solidFill>
          <a:ln w="12700">
            <a:noFill/>
            <a:miter lim="400000"/>
          </a:ln>
          <a:effectLst>
            <a:outerShdw blurRad="76200" dir="13500000" sy="23000" kx="1200000" algn="br" rotWithShape="0">
              <a:srgbClr val="B90003">
                <a:alpha val="20000"/>
              </a:srgbClr>
            </a:outerShdw>
          </a:effectLst>
        </p:spPr>
        <p:txBody>
          <a:bodyPr lIns="45718" rIns="45718" anchor="ctr"/>
          <a:p>
            <a:pPr hangingPunct="0"/>
            <a:endParaRPr lang="en-US" altLang="zh-CN" sz="1800" b="0" baseline="0">
              <a:solidFill>
                <a:srgbClr val="DF2024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11555" y="1814195"/>
            <a:ext cx="1351915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7200" dirty="0" smtClean="0">
                <a:solidFill>
                  <a:srgbClr val="C00000"/>
                </a:solidFill>
                <a:effectLst/>
                <a:latin typeface="DIN Alternate" panose="020B0500000000000000" charset="0"/>
                <a:ea typeface="微软雅黑" panose="020B0503020204020204" pitchFamily="34" charset="-122"/>
                <a:cs typeface="DIN Alternate" panose="020B0500000000000000" charset="0"/>
                <a:sym typeface="+mn-ea"/>
              </a:rPr>
              <a:t> </a:t>
            </a:r>
            <a:r>
              <a:rPr lang="en-US" altLang="zh-CN" sz="7200" b="1" dirty="0" smtClean="0">
                <a:solidFill>
                  <a:srgbClr val="C00000"/>
                </a:solidFill>
                <a:effectLst/>
                <a:latin typeface="DIN Alternate" panose="020B0500000000000000" charset="0"/>
                <a:ea typeface="Microsoft YaHei Bold" panose="020B0502040204020203" charset="-122"/>
                <a:cs typeface="DIN Alternate" panose="020B0500000000000000" charset="0"/>
                <a:sym typeface="+mn-ea"/>
              </a:rPr>
              <a:t>02</a:t>
            </a:r>
            <a:endParaRPr lang="en-US" altLang="zh-CN" sz="7200" b="1" dirty="0" smtClean="0">
              <a:solidFill>
                <a:srgbClr val="C00000"/>
              </a:solidFill>
              <a:effectLst/>
              <a:latin typeface="DIN Alternate" panose="020B0500000000000000" charset="0"/>
              <a:ea typeface="Microsoft YaHei Bold" panose="020B0502040204020203" charset="-122"/>
              <a:cs typeface="DIN Alternate" panose="020B0500000000000000" charset="0"/>
              <a:sym typeface="+mn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781776" y="2007394"/>
            <a:ext cx="4361498" cy="553085"/>
          </a:xfrm>
          <a:prstGeom prst="rect">
            <a:avLst/>
          </a:prstGeom>
          <a:ln w="12700">
            <a:miter lim="400000"/>
          </a:ln>
          <a:effectLst>
            <a:outerShdw blurRad="63500" rotWithShape="0">
              <a:srgbClr val="808080">
                <a:alpha val="31423"/>
              </a:srgbClr>
            </a:outerShdw>
          </a:effectLst>
        </p:spPr>
        <p:txBody>
          <a:bodyPr wrap="square" lIns="45718" rIns="45718" rtlCol="0">
            <a:spAutoFit/>
          </a:bodyPr>
          <a:p>
            <a:pPr lvl="0" algn="l" hangingPunct="0">
              <a:spcBef>
                <a:spcPts val="0"/>
              </a:spcBef>
              <a:spcAft>
                <a:spcPts val="0"/>
              </a:spcAft>
              <a:defRPr sz="4200" b="0" baseline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r>
              <a:rPr lang="zh-CN" sz="3000">
                <a:latin typeface="微软雅黑" panose="020B0503020204020204" pitchFamily="34" charset="-122"/>
                <a:ea typeface="微软雅黑" panose="020B0503020204020204" pitchFamily="34" charset="-122"/>
              </a:rPr>
              <a:t>登录指南</a:t>
            </a:r>
            <a:endParaRPr lang="zh-CN" sz="3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781776" y="2596039"/>
            <a:ext cx="4486751" cy="229870"/>
          </a:xfrm>
          <a:prstGeom prst="rect">
            <a:avLst/>
          </a:prstGeom>
          <a:ln w="12700">
            <a:miter lim="400000"/>
          </a:ln>
          <a:effectLst>
            <a:outerShdw blurRad="63500" rotWithShape="0">
              <a:srgbClr val="808080">
                <a:alpha val="31423"/>
              </a:srgbClr>
            </a:outerShdw>
          </a:effectLst>
        </p:spPr>
        <p:txBody>
          <a:bodyPr wrap="square" lIns="45718" tIns="34290" rIns="45718" bIns="34290" anchor="t">
            <a:spAutoFit/>
          </a:bodyPr>
          <a:p>
            <a:pPr lvl="0" algn="l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4200" b="0" baseline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r>
              <a:rPr lang="zh-CN" sz="1050" kern="0" dirty="0">
                <a:sym typeface="+mn-ea"/>
              </a:rPr>
              <a:t>学生账号注册登录</a:t>
            </a:r>
            <a:endParaRPr lang="zh-CN" sz="1050" kern="0" dirty="0">
              <a:sym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10920" y="2826385"/>
            <a:ext cx="1122045" cy="46037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p>
            <a:pPr algn="r"/>
            <a:r>
              <a:rPr lang="en-US" altLang="zh-CN" sz="2400" dirty="0">
                <a:solidFill>
                  <a:srgbClr val="C00000"/>
                </a:solidFill>
                <a:latin typeface="DIN Alternate" panose="020B0500000000000000" charset="0"/>
                <a:ea typeface="方正黑体简体" panose="02010601030101010101" pitchFamily="2" charset="-122"/>
                <a:cs typeface="DIN Alternate" panose="020B0500000000000000" charset="0"/>
                <a:sym typeface="Noto Serif CJK SC" panose="02020400000000000000" pitchFamily="18" charset="-122"/>
              </a:rPr>
              <a:t>PART</a:t>
            </a:r>
            <a:endParaRPr lang="en-US" altLang="zh-CN" sz="2400" dirty="0">
              <a:solidFill>
                <a:srgbClr val="C00000"/>
              </a:solidFill>
              <a:latin typeface="DIN Alternate" panose="020B0500000000000000" charset="0"/>
              <a:ea typeface="方正黑体简体" panose="02010601030101010101" pitchFamily="2" charset="-122"/>
              <a:cs typeface="DIN Alternate" panose="020B0500000000000000" charset="0"/>
              <a:sym typeface="Noto Serif CJK SC" panose="02020400000000000000" pitchFamily="18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131969" y="131921"/>
            <a:ext cx="782479" cy="275273"/>
            <a:chOff x="17075" y="277"/>
            <a:chExt cx="1643" cy="578"/>
          </a:xfrm>
        </p:grpSpPr>
        <p:grpSp>
          <p:nvGrpSpPr>
            <p:cNvPr id="12" name="组合 11"/>
            <p:cNvGrpSpPr/>
            <p:nvPr/>
          </p:nvGrpSpPr>
          <p:grpSpPr>
            <a:xfrm>
              <a:off x="17075" y="491"/>
              <a:ext cx="1643" cy="364"/>
              <a:chOff x="17075" y="619"/>
              <a:chExt cx="1643" cy="364"/>
            </a:xfrm>
          </p:grpSpPr>
          <p:sp>
            <p:nvSpPr>
              <p:cNvPr id="13" name="Shape 22"/>
              <p:cNvSpPr>
                <a:spLocks noChangeArrowheads="1"/>
              </p:cNvSpPr>
              <p:nvPr/>
            </p:nvSpPr>
            <p:spPr bwMode="auto">
              <a:xfrm>
                <a:off x="17075" y="619"/>
                <a:ext cx="1643" cy="290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12700">
                <a:noFill/>
                <a:miter lim="400000"/>
              </a:ln>
            </p:spPr>
            <p:txBody>
              <a:bodyPr lIns="45718" rIns="45718" anchor="ctr"/>
              <a:p>
                <a:pPr hangingPunct="0"/>
                <a:endParaRPr lang="en-US" altLang="zh-CN" sz="1800" b="0" baseline="0">
                  <a:solidFill>
                    <a:srgbClr val="DF2024"/>
                  </a:solidFill>
                  <a:latin typeface="Calibri" panose="020F0502020204030204" pitchFamily="34" charset="0"/>
                  <a:ea typeface="Calibri" panose="020F0502020204030204" pitchFamily="34" charset="0"/>
                </a:endParaRPr>
              </a:p>
            </p:txBody>
          </p:sp>
          <p:sp>
            <p:nvSpPr>
              <p:cNvPr id="16" name="Shape 26"/>
              <p:cNvSpPr/>
              <p:nvPr/>
            </p:nvSpPr>
            <p:spPr>
              <a:xfrm>
                <a:off x="17272" y="646"/>
                <a:ext cx="1250" cy="337"/>
              </a:xfrm>
              <a:prstGeom prst="rect">
                <a:avLst/>
              </a:prstGeom>
              <a:ln w="12700">
                <a:miter lim="400000"/>
              </a:ln>
              <a:effectLst/>
            </p:spPr>
            <p:txBody>
              <a:bodyPr wrap="square" lIns="45718" rIns="45718">
                <a:spAutoFit/>
              </a:bodyPr>
              <a:p>
                <a:pPr algn="ctr" fontAlgn="auto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defRPr sz="4200" b="0" baseline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  <a:sym typeface="微软雅黑" panose="020B0503020204020204" pitchFamily="34" charset="-122"/>
                  </a:defRPr>
                </a:pPr>
                <a:r>
                  <a:rPr lang="en-US" altLang="zh-CN" sz="450" kern="0" baseline="0" dirty="0">
                    <a:solidFill>
                      <a:srgbClr val="D62F2F"/>
                    </a:solidFill>
                    <a:effectLst/>
                    <a:sym typeface="微软雅黑" panose="020B0503020204020204" pitchFamily="34" charset="-122"/>
                  </a:rPr>
                  <a:t>www.xybsyw.com</a:t>
                </a:r>
                <a:endParaRPr lang="en-US" altLang="zh-CN" sz="450" kern="0" baseline="0" dirty="0">
                  <a:solidFill>
                    <a:srgbClr val="D62F2F"/>
                  </a:solidFill>
                  <a:effectLst/>
                  <a:sym typeface="微软雅黑" panose="020B0503020204020204" pitchFamily="34" charset="-122"/>
                </a:endParaRPr>
              </a:p>
            </p:txBody>
          </p:sp>
        </p:grpSp>
        <p:pic>
          <p:nvPicPr>
            <p:cNvPr id="14" name="图片 13" descr="红色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7432" y="277"/>
              <a:ext cx="929" cy="299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r>
              <a:rPr lang="zh-CN" altLang="en-US"/>
              <a:t>登录指南</a:t>
            </a:r>
            <a:r>
              <a:rPr lang="en-US" altLang="zh-CN"/>
              <a:t>-</a:t>
            </a:r>
            <a:r>
              <a:rPr lang="zh-CN" altLang="en-US"/>
              <a:t>移动端微信小程序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012825" y="697865"/>
            <a:ext cx="7117715" cy="119888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R="0" algn="l" defTabSz="914400">
              <a:lnSpc>
                <a:spcPct val="20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800" b="0" kern="1200" cap="none" spc="0" normalizeH="0" baseline="0" noProof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方式：扫描“校友邦”公众号二维码，点击</a:t>
            </a:r>
            <a:r>
              <a:rPr lang="zh-CN" sz="1800" b="0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实习成长</a:t>
            </a:r>
            <a:r>
              <a:rPr lang="en-US" altLang="zh-CN" sz="1800" b="0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→</a:t>
            </a:r>
            <a:r>
              <a:rPr lang="zh-CN" altLang="en-US" sz="1800" b="0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实习任务，可快速进入校友邦小程序。</a:t>
            </a:r>
            <a:endParaRPr kumimoji="0" lang="zh-CN" altLang="en-US" sz="1800" b="0" kern="1200" cap="none" spc="0" normalizeH="0" baseline="0" noProof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6183" y="2345373"/>
            <a:ext cx="2229403" cy="222940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0745" y="2345690"/>
            <a:ext cx="2550795" cy="221678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r>
              <a:rPr lang="zh-CN" altLang="en-US"/>
              <a:t>登录指南</a:t>
            </a:r>
            <a:r>
              <a:rPr lang="en-US" altLang="zh-CN"/>
              <a:t>-</a:t>
            </a:r>
            <a:r>
              <a:rPr lang="zh-CN" altLang="en-US"/>
              <a:t>电脑网页端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704215" y="979488"/>
            <a:ext cx="7735888" cy="315531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R="0" algn="ctr" defTabSz="914400" hangingPunct="0">
              <a:buClrTx/>
              <a:buSzTx/>
              <a:defRPr/>
            </a:pPr>
            <a:r>
              <a:rPr kumimoji="0" lang="zh-CN" altLang="en-US" sz="2400" kern="1200" cap="none" spc="0" normalizeH="0" baseline="0" noProof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电脑网页端登录</a:t>
            </a:r>
            <a:endParaRPr kumimoji="0" lang="zh-CN" altLang="en-US" sz="2400" kern="1200" cap="none" spc="0" normalizeH="0" baseline="0" noProof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marR="0" algn="ctr" defTabSz="914400" hangingPunct="0">
              <a:buClrTx/>
              <a:buSzTx/>
              <a:defRPr/>
            </a:pPr>
            <a:endParaRPr kumimoji="0" lang="zh-CN" altLang="en-US" sz="2400" kern="1200" cap="none" spc="0" normalizeH="0" baseline="0" noProof="0">
              <a:solidFill>
                <a:schemeClr val="accent4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marL="342900" marR="0" indent="-342900" defTabSz="914400" hangingPunct="0">
              <a:lnSpc>
                <a:spcPct val="150000"/>
              </a:lnSpc>
              <a:buClrTx/>
              <a:buSzTx/>
              <a:buAutoNum type="arabicPeriod"/>
              <a:defRPr/>
            </a:pPr>
            <a:r>
              <a:rPr kumimoji="0" lang="zh-CN" altLang="en-US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在浏览器中打开</a:t>
            </a:r>
            <a:r>
              <a:rPr kumimoji="0" lang="zh-CN" altLang="en-US" sz="1800" b="0" kern="1200" cap="none" spc="0" normalizeH="0" baseline="0" noProof="0">
                <a:solidFill>
                  <a:srgbClr val="0092BC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www.xybsyw.com</a:t>
            </a:r>
            <a:endParaRPr kumimoji="0" lang="zh-CN" altLang="en-US" sz="1800" b="0" kern="1200" cap="none" spc="0" normalizeH="0" baseline="0" noProof="0">
              <a:solidFill>
                <a:srgbClr val="0092BC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marL="342900" marR="0" indent="-342900" defTabSz="914400" hangingPunct="0">
              <a:lnSpc>
                <a:spcPct val="150000"/>
              </a:lnSpc>
              <a:buClrTx/>
              <a:buSzTx/>
              <a:buAutoNum type="arabicPeriod"/>
              <a:defRPr/>
            </a:pPr>
            <a:r>
              <a:rPr kumimoji="0" lang="zh-CN" altLang="en-US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点击右上角“学生登录”，如还未注册，需要先注册账号</a:t>
            </a:r>
            <a:endParaRPr kumimoji="0" lang="zh-CN" altLang="en-US" sz="1800" b="0" kern="1200" cap="none" spc="0" normalizeH="0" baseline="0" noProof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marL="342900" marR="0" indent="-342900" defTabSz="914400" hangingPunct="0">
              <a:lnSpc>
                <a:spcPct val="150000"/>
              </a:lnSpc>
              <a:buClrTx/>
              <a:buSzTx/>
              <a:buAutoNum type="arabicPeriod"/>
              <a:defRPr/>
            </a:pPr>
            <a:r>
              <a:rPr kumimoji="0" lang="zh-CN" altLang="en-US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输入账号和密码直接登录</a:t>
            </a:r>
            <a:r>
              <a:rPr kumimoji="0" lang="en-US" altLang="zh-CN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/</a:t>
            </a:r>
            <a:r>
              <a:rPr kumimoji="0" lang="zh-CN" altLang="en-US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选择</a:t>
            </a:r>
            <a:r>
              <a:rPr kumimoji="0" lang="en-US" altLang="zh-CN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“</a:t>
            </a:r>
            <a:r>
              <a:rPr kumimoji="0" lang="zh-CN" altLang="en-US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扫码登录</a:t>
            </a:r>
            <a:r>
              <a:rPr kumimoji="0" lang="en-US" altLang="zh-CN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”</a:t>
            </a:r>
            <a:r>
              <a:rPr kumimoji="0" lang="zh-CN" altLang="en-US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，使用小程序扫码</a:t>
            </a:r>
            <a:endParaRPr kumimoji="0" lang="zh-CN" altLang="en-US" sz="1800" b="0" kern="1200" cap="none" spc="0" normalizeH="0" baseline="0" noProof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marR="0" defTabSz="914400" hangingPunct="0">
              <a:lnSpc>
                <a:spcPct val="130000"/>
              </a:lnSpc>
              <a:buClrTx/>
              <a:buSzTx/>
              <a:defRPr/>
            </a:pPr>
            <a:endParaRPr lang="zh-CN" altLang="en-US" sz="1800" b="0" noProof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文鼎中楷体" panose="03000600000000000000" charset="-122"/>
              <a:ea typeface="文鼎中楷体" panose="03000600000000000000" charset="-122"/>
              <a:cs typeface="文鼎中楷体" panose="03000600000000000000" charset="-122"/>
              <a:sym typeface="Calibri" panose="020F0502020204030204" pitchFamily="34" charset="0"/>
            </a:endParaRPr>
          </a:p>
          <a:p>
            <a:pPr marR="0" defTabSz="914400" hangingPunct="0">
              <a:lnSpc>
                <a:spcPct val="130000"/>
              </a:lnSpc>
              <a:buClrTx/>
              <a:buSzTx/>
              <a:defRPr/>
            </a:pPr>
            <a:r>
              <a:rPr lang="zh-CN" altLang="en-US" sz="1800" b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文鼎中楷体" panose="03000600000000000000" charset="-122"/>
                <a:ea typeface="文鼎中楷体" panose="03000600000000000000" charset="-122"/>
                <a:cs typeface="文鼎中楷体" panose="03000600000000000000" charset="-122"/>
                <a:sym typeface="Calibri" panose="020F0502020204030204" pitchFamily="34" charset="0"/>
              </a:rPr>
              <a:t>说明：除实习报告与实习成绩鉴定表等部分功能外，其它操作也可在微信小程序完成</a:t>
            </a:r>
            <a:endParaRPr kumimoji="0" lang="zh-CN" altLang="en-US" sz="1800" b="0" kern="1200" cap="none" spc="0" normalizeH="0" baseline="0" noProof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24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25.xml><?xml version="1.0" encoding="utf-8"?>
<p:tagLst xmlns:p="http://schemas.openxmlformats.org/presentationml/2006/main">
  <p:tag name="KSO_WM_UNIT_PLACING_PICTURE_USER_VIEWPORT" val="{&quot;height&quot;:3510.8708661417322,&quot;width&quot;:3510.8708661417322}"/>
</p:tagLst>
</file>

<file path=ppt/tags/tag126.xml><?xml version="1.0" encoding="utf-8"?>
<p:tagLst xmlns:p="http://schemas.openxmlformats.org/presentationml/2006/main">
  <p:tag name="KSO_WM_UNIT_PLACING_PICTURE_USER_VIEWPORT" val="{&quot;height&quot;:6522,&quot;width&quot;:15840}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DF0024"/>
      </a:accent1>
      <a:accent2>
        <a:srgbClr val="C0504D"/>
      </a:accent2>
      <a:accent3>
        <a:srgbClr val="FFFFFF"/>
      </a:accent3>
      <a:accent4>
        <a:srgbClr val="000000"/>
      </a:accent4>
      <a:accent5>
        <a:srgbClr val="ECAAAB"/>
      </a:accent5>
      <a:accent6>
        <a:srgbClr val="AC4744"/>
      </a:accent6>
      <a:hlink>
        <a:srgbClr val="0000FF"/>
      </a:hlink>
      <a:folHlink>
        <a:srgbClr val="FF00FF"/>
      </a:folHlink>
    </a:clrScheme>
    <a:fontScheme name="">
      <a:majorFont>
        <a:latin typeface="Calibri"/>
        <a:ea typeface="Calibri"/>
        <a:cs typeface=""/>
      </a:majorFont>
      <a:minorFont>
        <a:latin typeface="Calibri"/>
        <a:ea typeface="Calibri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4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自定义设计方案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DF0024"/>
      </a:accent1>
      <a:accent2>
        <a:srgbClr val="C0504D"/>
      </a:accent2>
      <a:accent3>
        <a:srgbClr val="FFFFFF"/>
      </a:accent3>
      <a:accent4>
        <a:srgbClr val="000000"/>
      </a:accent4>
      <a:accent5>
        <a:srgbClr val="ECAAAB"/>
      </a:accent5>
      <a:accent6>
        <a:srgbClr val="AC4744"/>
      </a:accent6>
      <a:hlink>
        <a:srgbClr val="0000FF"/>
      </a:hlink>
      <a:folHlink>
        <a:srgbClr val="FF00FF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2796</Words>
  <Application>WPS 演示</Application>
  <PresentationFormat>全屏显示(16:9)</PresentationFormat>
  <Paragraphs>354</Paragraphs>
  <Slides>34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5</vt:i4>
      </vt:variant>
      <vt:variant>
        <vt:lpstr>幻灯片标题</vt:lpstr>
      </vt:variant>
      <vt:variant>
        <vt:i4>34</vt:i4>
      </vt:variant>
    </vt:vector>
  </HeadingPairs>
  <TitlesOfParts>
    <vt:vector size="58" baseType="lpstr">
      <vt:lpstr>Arial</vt:lpstr>
      <vt:lpstr>宋体</vt:lpstr>
      <vt:lpstr>Wingdings</vt:lpstr>
      <vt:lpstr>Calibri</vt:lpstr>
      <vt:lpstr>微软雅黑</vt:lpstr>
      <vt:lpstr>Wingdings</vt:lpstr>
      <vt:lpstr>Microsoft YaHei Bold</vt:lpstr>
      <vt:lpstr>Microsoft YaHei Regular</vt:lpstr>
      <vt:lpstr>字魂105号-简雅黑</vt:lpstr>
      <vt:lpstr>DIN Alternate</vt:lpstr>
      <vt:lpstr>Vrinda</vt:lpstr>
      <vt:lpstr>Calibri</vt:lpstr>
      <vt:lpstr>方正黑体简体</vt:lpstr>
      <vt:lpstr>Noto Serif CJK SC</vt:lpstr>
      <vt:lpstr>文鼎中楷体</vt:lpstr>
      <vt:lpstr>Arial Unicode MS</vt:lpstr>
      <vt:lpstr>文鼎中楷体</vt:lpstr>
      <vt:lpstr>华文仿宋</vt:lpstr>
      <vt:lpstr>黑体</vt:lpstr>
      <vt:lpstr>Office 主题</vt:lpstr>
      <vt:lpstr>1_自定义设计方案</vt:lpstr>
      <vt:lpstr>4_自定义设计方案</vt:lpstr>
      <vt:lpstr>2_自定义设计方案</vt:lpstr>
      <vt:lpstr>自定义设计方案</vt:lpstr>
      <vt:lpstr>PowerPoint 演示文稿</vt:lpstr>
      <vt:lpstr>PowerPoint 演示文稿</vt:lpstr>
      <vt:lpstr>PowerPoint 演示文稿</vt:lpstr>
      <vt:lpstr>平台角色-按账号权限</vt:lpstr>
      <vt:lpstr>平台角色-按账号权限</vt:lpstr>
      <vt:lpstr>PowerPoint 演示文稿</vt:lpstr>
      <vt:lpstr>PowerPoint 演示文稿</vt:lpstr>
      <vt:lpstr>登录指南-移动端微信小程序</vt:lpstr>
      <vt:lpstr>登录指南-电脑网页端</vt:lpstr>
      <vt:lpstr>登录指南-电脑网页端</vt:lpstr>
      <vt:lpstr>PowerPoint 演示文稿</vt:lpstr>
      <vt:lpstr>学生移动端操作-主要功能</vt:lpstr>
      <vt:lpstr>3.1 学生移动端操作-注册认证</vt:lpstr>
      <vt:lpstr>3.2 学生移动端操作-实习报名-自主实习</vt:lpstr>
      <vt:lpstr>3.2 学生移动端操作-实习报名-集中实习</vt:lpstr>
      <vt:lpstr>3.3 学生移动端操作-查看实习任务</vt:lpstr>
      <vt:lpstr>3.4 学生移动端操作-签到</vt:lpstr>
      <vt:lpstr>3.5 学生移动端操作-提交周日志</vt:lpstr>
      <vt:lpstr>3.6 学生移动端操作-提交三方协议</vt:lpstr>
      <vt:lpstr>3.7 学生移动端操作-实习评价-企业评价</vt:lpstr>
      <vt:lpstr>3.7 学生移动端操作-实习评价-对实习过程、老师的评价</vt:lpstr>
      <vt:lpstr>3.8 学生移动端操作-玩转校友邦：机会</vt:lpstr>
      <vt:lpstr>3.9 学生移动端操作-玩转校友邦：消息</vt:lpstr>
      <vt:lpstr>3.10 学生移动端操作-客服与反馈</vt:lpstr>
      <vt:lpstr>PowerPoint 演示文稿</vt:lpstr>
      <vt:lpstr>学生电脑网页操作-主要功能</vt:lpstr>
      <vt:lpstr>4.1 学生电脑网页操作-主界面</vt:lpstr>
      <vt:lpstr>4.1 学生电脑网页操作-主界面</vt:lpstr>
      <vt:lpstr>4.2 学生电脑网页操作-预实习报告</vt:lpstr>
      <vt:lpstr>4.3 学生电脑网页操作-三方协议</vt:lpstr>
      <vt:lpstr>4.4 学生电脑网页操作-实习报告-上传</vt:lpstr>
      <vt:lpstr>4.4 学生电脑网页操作-实习报告-导出</vt:lpstr>
      <vt:lpstr>4.5 学生电脑网页操作-实习成绩鉴定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/>
  <cp:lastModifiedBy>admin2</cp:lastModifiedBy>
  <cp:revision>633</cp:revision>
  <dcterms:created xsi:type="dcterms:W3CDTF">2017-01-09T09:44:00Z</dcterms:created>
  <dcterms:modified xsi:type="dcterms:W3CDTF">2021-08-30T05:40:28Z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2052-11.1.0.10700</vt:lpwstr>
  </property>
  <property fmtid="{D5CDD505-2E9C-101B-9397-08002B2CF9AE}" pid="3" name="ICV">
    <vt:lpwstr>6CAEDF871CBB48FF9C4684764C312107</vt:lpwstr>
  </property>
</Properties>
</file>