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256" r:id="rId3"/>
    <p:sldId id="259" r:id="rId4"/>
    <p:sldId id="287" r:id="rId5"/>
    <p:sldId id="288" r:id="rId7"/>
    <p:sldId id="257" r:id="rId8"/>
    <p:sldId id="289" r:id="rId9"/>
    <p:sldId id="290" r:id="rId10"/>
    <p:sldId id="291" r:id="rId11"/>
    <p:sldId id="294" r:id="rId12"/>
    <p:sldId id="293" r:id="rId13"/>
    <p:sldId id="333" r:id="rId14"/>
    <p:sldId id="258" r:id="rId15"/>
    <p:sldId id="334" r:id="rId16"/>
    <p:sldId id="335" r:id="rId17"/>
    <p:sldId id="336" r:id="rId18"/>
    <p:sldId id="337" r:id="rId19"/>
    <p:sldId id="338" r:id="rId20"/>
    <p:sldId id="339" r:id="rId21"/>
    <p:sldId id="341" r:id="rId22"/>
    <p:sldId id="340" r:id="rId23"/>
    <p:sldId id="342" r:id="rId24"/>
    <p:sldId id="343" r:id="rId25"/>
    <p:sldId id="344" r:id="rId26"/>
    <p:sldId id="296" r:id="rId27"/>
    <p:sldId id="260" r:id="rId28"/>
  </p:sldIdLst>
  <p:sldSz cx="9144000" cy="6858000" type="screen4x3"/>
  <p:notesSz cx="6858000" cy="9144000"/>
  <p:embeddedFontLst>
    <p:embeddedFont>
      <p:font typeface="黑体" panose="02010609060101010101" charset="-122"/>
      <p:regular r:id="rId32"/>
    </p:embeddedFont>
    <p:embeddedFont>
      <p:font typeface="微软雅黑" panose="020B0503020204020204" pitchFamily="34" charset="-122"/>
      <p:regular r:id="rId33"/>
    </p:embeddedFont>
    <p:embeddedFont>
      <p:font typeface="楷体" panose="02010609060101010101" pitchFamily="49" charset="-122"/>
      <p:regular r:id="rId34"/>
    </p:embeddedFont>
    <p:embeddedFont>
      <p:font typeface="仿宋" panose="02010609060101010101" charset="-122"/>
      <p:regular r:id="rId35"/>
    </p:embeddedFont>
    <p:embeddedFont>
      <p:font typeface="等线" panose="02010600030101010101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08" userDrawn="1">
          <p15:clr>
            <a:srgbClr val="A4A3A4"/>
          </p15:clr>
        </p15:guide>
        <p15:guide id="3" orient="horz" pos="275" userDrawn="1">
          <p15:clr>
            <a:srgbClr val="A4A3A4"/>
          </p15:clr>
        </p15:guide>
        <p15:guide id="4" orient="horz" pos="704" userDrawn="1">
          <p15:clr>
            <a:srgbClr val="A4A3A4"/>
          </p15:clr>
        </p15:guide>
        <p15:guide id="5" orient="horz" pos="4023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53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2123"/>
    <a:srgbClr val="FFFFFF"/>
    <a:srgbClr val="DD555F"/>
    <a:srgbClr val="E78990"/>
    <a:srgbClr val="F9E1E3"/>
    <a:srgbClr val="BC0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A00FE40-A4A1-4E01-A4F3-C6AA1E8047A4}" styleName="{1c11e0ce-8795-4a8a-8479-611ce8434d9d}">
    <a:wholeTbl>
      <a:tcTxStyle>
        <a:fontRef idx="none">
          <a:prstClr val="black"/>
        </a:fontRef>
      </a:tcTxStyle>
      <a:tcStyle>
        <a:tcBdr>
          <a:bottom>
            <a:ln w="38100" cmpd="sng">
              <a:solidFill>
                <a:srgbClr val="2E6CB5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FFFFFF"/>
          </a:solidFill>
        </a:fill>
      </a:tcStyle>
    </a:band1H>
    <a:band2H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F8F8F8"/>
          </a:solidFill>
        </a:fill>
      </a:tcStyle>
    </a:band2H>
    <a:firstRow>
      <a:tcTxStyle>
        <a:fontRef idx="none">
          <a:prstClr val="black"/>
        </a:fontRef>
      </a:tcTxStyle>
      <a:tcStyle>
        <a:tcBdr>
          <a:insideV>
            <a:ln w="12700" cmpd="sng">
              <a:solidFill>
                <a:srgbClr val="FFFFFF"/>
              </a:solidFill>
            </a:ln>
          </a:insideV>
        </a:tcBdr>
        <a:fill>
          <a:solidFill>
            <a:srgbClr val="2E6CB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804" y="786"/>
      </p:cViewPr>
      <p:guideLst>
        <p:guide orient="horz" pos="2160"/>
        <p:guide pos="208"/>
        <p:guide orient="horz" pos="275"/>
        <p:guide orient="horz" pos="704"/>
        <p:guide orient="horz" pos="4023"/>
        <p:guide pos="2880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22.xml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506CDA00-B0EA-476B-A545-68EAEB653A0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3D8823B5-78CD-4D92-8C74-5BEF457B81C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3294C-C91E-4AC5-ACFE-9C07F8C068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6FDAF-A840-4011-81AC-82F1DC8138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81E3294C-C91E-4AC5-ACFE-9C07F8C068B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0696FDAF-A840-4011-81AC-82F1DC8138A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4.png"/><Relationship Id="rId3" Type="http://schemas.openxmlformats.org/officeDocument/2006/relationships/tags" Target="../tags/tag2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4.png"/><Relationship Id="rId4" Type="http://schemas.openxmlformats.org/officeDocument/2006/relationships/tags" Target="../tags/tag26.xml"/><Relationship Id="rId3" Type="http://schemas.microsoft.com/office/2007/relationships/hdphoto" Target="../media/image2.wdp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image" Target="../media/image13.png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image" Target="../media/image15.jpeg"/><Relationship Id="rId5" Type="http://schemas.openxmlformats.org/officeDocument/2006/relationships/tags" Target="../tags/tag47.xml"/><Relationship Id="rId4" Type="http://schemas.openxmlformats.org/officeDocument/2006/relationships/image" Target="../media/image14.jpeg"/><Relationship Id="rId3" Type="http://schemas.openxmlformats.org/officeDocument/2006/relationships/tags" Target="../tags/tag46.xml"/><Relationship Id="rId29" Type="http://schemas.openxmlformats.org/officeDocument/2006/relationships/notesSlide" Target="../notesSlides/notesSlide7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67.xml"/><Relationship Id="rId26" Type="http://schemas.openxmlformats.org/officeDocument/2006/relationships/tags" Target="../tags/tag66.xml"/><Relationship Id="rId25" Type="http://schemas.openxmlformats.org/officeDocument/2006/relationships/tags" Target="../tags/tag65.xml"/><Relationship Id="rId24" Type="http://schemas.openxmlformats.org/officeDocument/2006/relationships/tags" Target="../tags/tag64.xml"/><Relationship Id="rId23" Type="http://schemas.openxmlformats.org/officeDocument/2006/relationships/tags" Target="../tags/tag63.xml"/><Relationship Id="rId22" Type="http://schemas.openxmlformats.org/officeDocument/2006/relationships/tags" Target="../tags/tag62.xml"/><Relationship Id="rId21" Type="http://schemas.openxmlformats.org/officeDocument/2006/relationships/image" Target="../media/image16.jpeg"/><Relationship Id="rId20" Type="http://schemas.openxmlformats.org/officeDocument/2006/relationships/tags" Target="../tags/tag61.xml"/><Relationship Id="rId2" Type="http://schemas.openxmlformats.org/officeDocument/2006/relationships/tags" Target="../tags/tag45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image" Target="../media/image17.jpeg"/><Relationship Id="rId2" Type="http://schemas.openxmlformats.org/officeDocument/2006/relationships/tags" Target="../tags/tag68.xml"/><Relationship Id="rId10" Type="http://schemas.openxmlformats.org/officeDocument/2006/relationships/notesSlide" Target="../notesSlides/notesSlide8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image" Target="../media/image16.jpeg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4.png"/><Relationship Id="rId18" Type="http://schemas.openxmlformats.org/officeDocument/2006/relationships/notesSlide" Target="../notesSlides/notesSlide10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image" Target="../media/image19.jpeg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6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image" Target="../media/image20.jpeg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image" Target="../media/image21.jpeg"/><Relationship Id="rId10" Type="http://schemas.openxmlformats.org/officeDocument/2006/relationships/tags" Target="../tags/tag96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image" Target="../media/image4.png"/><Relationship Id="rId3" Type="http://schemas.openxmlformats.org/officeDocument/2006/relationships/tags" Target="../tags/tag10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tags" Target="../tags/tag106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image" Target="../media/image4.png"/><Relationship Id="rId3" Type="http://schemas.openxmlformats.org/officeDocument/2006/relationships/tags" Target="../tags/tag107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image" Target="../media/image4.png"/><Relationship Id="rId3" Type="http://schemas.openxmlformats.org/officeDocument/2006/relationships/tags" Target="../tags/tag11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image" Target="../media/image4.png"/><Relationship Id="rId3" Type="http://schemas.openxmlformats.org/officeDocument/2006/relationships/tags" Target="../tags/tag115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image" Target="../media/image4.png"/><Relationship Id="rId3" Type="http://schemas.openxmlformats.org/officeDocument/2006/relationships/tags" Target="../tags/tag118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12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../media/image4.png"/><Relationship Id="rId3" Type="http://schemas.openxmlformats.org/officeDocument/2006/relationships/tags" Target="../tags/tag11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16.xml"/><Relationship Id="rId7" Type="http://schemas.openxmlformats.org/officeDocument/2006/relationships/image" Target="../media/image8.jpeg"/><Relationship Id="rId6" Type="http://schemas.openxmlformats.org/officeDocument/2006/relationships/tags" Target="../tags/tag15.xml"/><Relationship Id="rId5" Type="http://schemas.openxmlformats.org/officeDocument/2006/relationships/image" Target="../media/image7.jpeg"/><Relationship Id="rId4" Type="http://schemas.openxmlformats.org/officeDocument/2006/relationships/tags" Target="../tags/tag14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2.jpeg"/><Relationship Id="rId14" Type="http://schemas.openxmlformats.org/officeDocument/2006/relationships/tags" Target="../tags/tag19.xml"/><Relationship Id="rId13" Type="http://schemas.openxmlformats.org/officeDocument/2006/relationships/image" Target="../media/image11.jpeg"/><Relationship Id="rId12" Type="http://schemas.openxmlformats.org/officeDocument/2006/relationships/tags" Target="../tags/tag18.xml"/><Relationship Id="rId11" Type="http://schemas.openxmlformats.org/officeDocument/2006/relationships/image" Target="../media/image10.jpeg"/><Relationship Id="rId10" Type="http://schemas.openxmlformats.org/officeDocument/2006/relationships/tags" Target="../tags/tag17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3" Type="http://schemas.openxmlformats.org/officeDocument/2006/relationships/image" Target="../media/image4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635"/>
            <a:ext cx="9144000" cy="6858000"/>
          </a:xfrm>
          <a:prstGeom prst="rect">
            <a:avLst/>
          </a:prstGeom>
        </p:spPr>
      </p:pic>
      <p:sp>
        <p:nvSpPr>
          <p:cNvPr id="5" name="文本框 4" descr="7b0a20202020227461726765744964223a202270726f636573734f6e6c696e65576f7264417274220a7d0a"/>
          <p:cNvSpPr txBox="1"/>
          <p:nvPr/>
        </p:nvSpPr>
        <p:spPr>
          <a:xfrm>
            <a:off x="878840" y="2460625"/>
            <a:ext cx="6602095" cy="1819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全国大学外语等级考试</a:t>
            </a:r>
            <a:b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4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监考培训</a:t>
            </a:r>
            <a:endParaRPr lang="zh-CN" altLang="en-US" sz="4500" b="1" spc="12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548005" y="4996180"/>
            <a:ext cx="7920355" cy="1252855"/>
          </a:xfrm>
        </p:spPr>
        <p:txBody>
          <a:bodyPr>
            <a:normAutofit lnSpcReduction="10000"/>
          </a:bodyPr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湖州师范学院   教务处</a:t>
            </a:r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939ca79d1a1b1ed405677297328b71cd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79705"/>
            <a:ext cx="2987040" cy="2454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3210560" y="1046480"/>
            <a:ext cx="238252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7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_GB2312"/>
                <a:sym typeface="+mn-ea"/>
              </a:rPr>
              <a:t>三级监考流程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>
          <a:xfrm>
            <a:off x="539552" y="2019671"/>
            <a:ext cx="7920880" cy="4924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45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次哨音，组织考生入场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00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次哨音，发试卷和答题卡，禁止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迟到考生入场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次哨音，考试开始（听力）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15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四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次哨音，考试结束，收卷。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" name="图片 9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05430" y="1136015"/>
            <a:ext cx="3781425" cy="772160"/>
          </a:xfrm>
        </p:spPr>
        <p:txBody>
          <a:bodyPr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监考关键词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372745" y="1908175"/>
            <a:ext cx="8517255" cy="390334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证件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（准考证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+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身份证或学生证）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考生物品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（除耳机、证件和文具外一律放门外）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填涂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（提醒考生正确填涂；缺考填涂答题卡方式）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厕所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（进场前解决，开考后不得中途离场，强调后果）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（清点试卷和答题卡数量，保证考生不带离考场）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交卷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（切勿拥挤）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8.请设置好周末闹钟，按时监考，</a:t>
            </a:r>
            <a:r>
              <a:rPr lang="zh-CN" altLang="en-US" sz="2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切勿迟到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635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5745" y="1531558"/>
            <a:ext cx="3244850" cy="4214557"/>
            <a:chOff x="1065" y="2899"/>
            <a:chExt cx="16350" cy="6067"/>
          </a:xfrm>
        </p:grpSpPr>
        <p:sp>
          <p:nvSpPr>
            <p:cNvPr id="5" name="五边形 20"/>
            <p:cNvSpPr/>
            <p:nvPr>
              <p:custDataLst>
                <p:tags r:id="rId6"/>
              </p:custDataLst>
            </p:nvPr>
          </p:nvSpPr>
          <p:spPr>
            <a:xfrm>
              <a:off x="6527" y="5662"/>
              <a:ext cx="10194" cy="89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FZHei-B01S"/>
                  <a:cs typeface="+mn-ea"/>
                  <a:sym typeface="+mn-lt"/>
                </a:rPr>
                <a:t> </a:t>
              </a:r>
              <a:r>
                <a:rPr lang="zh-CN" altLang="en-US" sz="2000" b="1" kern="0" dirty="0">
                  <a:solidFill>
                    <a:srgbClr val="F8F8F8"/>
                  </a:solidFill>
                  <a:latin typeface="FZHei-B01S"/>
                  <a:cs typeface="+mn-ea"/>
                  <a:sym typeface="+mn-lt"/>
                </a:rPr>
                <a:t>金属探测仪</a:t>
              </a:r>
              <a:endParaRPr lang="zh-CN" altLang="en-US" sz="2000" b="1" kern="0" dirty="0">
                <a:solidFill>
                  <a:srgbClr val="F8F8F8"/>
                </a:solidFill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9" name="五边形 21"/>
            <p:cNvSpPr/>
            <p:nvPr>
              <p:custDataLst>
                <p:tags r:id="rId7"/>
              </p:custDataLst>
            </p:nvPr>
          </p:nvSpPr>
          <p:spPr>
            <a:xfrm>
              <a:off x="7221" y="2899"/>
              <a:ext cx="10194" cy="897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sz="2400" b="1" dirty="0">
                  <a:solidFill>
                    <a:prstClr val="white"/>
                  </a:solidFill>
                  <a:latin typeface="FZHei-B01S"/>
                  <a:cs typeface="+mn-ea"/>
                  <a:sym typeface="+mn-lt"/>
                </a:rPr>
                <a:t>检查证件</a:t>
              </a:r>
              <a:endParaRPr lang="zh-CN" sz="2000" b="1" kern="0" dirty="0">
                <a:solidFill>
                  <a:srgbClr val="F8F8F8"/>
                </a:solidFill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6" name="五边形 22"/>
            <p:cNvSpPr/>
            <p:nvPr>
              <p:custDataLst>
                <p:tags r:id="rId8"/>
              </p:custDataLst>
            </p:nvPr>
          </p:nvSpPr>
          <p:spPr>
            <a:xfrm>
              <a:off x="7202" y="8073"/>
              <a:ext cx="10213" cy="893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dirty="0">
                  <a:solidFill>
                    <a:prstClr val="white"/>
                  </a:solidFill>
                  <a:latin typeface="FZHei-B01S"/>
                  <a:cs typeface="+mn-ea"/>
                  <a:sym typeface="+mn-lt"/>
                </a:rPr>
                <a:t> </a:t>
              </a:r>
              <a:r>
                <a:rPr lang="zh-CN" altLang="en-US" sz="2000" b="1" kern="0" dirty="0">
                  <a:solidFill>
                    <a:srgbClr val="F8F8F8"/>
                  </a:solidFill>
                  <a:latin typeface="FZHei-B01S"/>
                  <a:cs typeface="+mn-ea"/>
                  <a:sym typeface="+mn-lt"/>
                </a:rPr>
                <a:t>物品放置</a:t>
              </a:r>
              <a:endParaRPr lang="zh-CN" altLang="en-US" sz="2000" b="1" kern="0" dirty="0">
                <a:solidFill>
                  <a:srgbClr val="F8F8F8"/>
                </a:solidFill>
                <a:latin typeface="FZHei-B01S"/>
                <a:cs typeface="+mn-ea"/>
                <a:sym typeface="+mn-lt"/>
              </a:endParaRPr>
            </a:p>
          </p:txBody>
        </p:sp>
        <p:sp>
          <p:nvSpPr>
            <p:cNvPr id="18" name="燕尾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821" y="4597"/>
              <a:ext cx="2359" cy="2953"/>
            </a:xfrm>
            <a:prstGeom prst="chevron">
              <a:avLst>
                <a:gd name="adj" fmla="val 36761"/>
              </a:avLst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9pPr>
            </a:lstStyle>
            <a:p>
              <a:pPr defTabSz="1219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FZHei-B01S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燕尾形 2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065" y="5020"/>
              <a:ext cx="1360" cy="2107"/>
            </a:xfrm>
            <a:prstGeom prst="chevron">
              <a:avLst>
                <a:gd name="adj" fmla="val 54222"/>
              </a:avLst>
            </a:prstGeom>
            <a:solidFill>
              <a:srgbClr val="D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细黑" pitchFamily="2" charset="-122"/>
                </a:defRPr>
              </a:lvl9pPr>
            </a:lstStyle>
            <a:p>
              <a:pPr defTabSz="1219200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FZHei-B01S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1" name="直接箭头连接符 20"/>
            <p:cNvCxnSpPr>
              <a:cxnSpLocks noChangeShapeType="1"/>
              <a:stCxn id="18" idx="3"/>
              <a:endCxn id="5" idx="1"/>
            </p:cNvCxnSpPr>
            <p:nvPr>
              <p:custDataLst>
                <p:tags r:id="rId11"/>
              </p:custDataLst>
            </p:nvPr>
          </p:nvCxnSpPr>
          <p:spPr bwMode="auto">
            <a:xfrm>
              <a:off x="4177" y="6073"/>
              <a:ext cx="2349" cy="38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tailEnd type="arrow" w="med" len="med"/>
            </a:ln>
          </p:spPr>
        </p:cxnSp>
        <p:cxnSp>
          <p:nvCxnSpPr>
            <p:cNvPr id="22" name="直接箭头连接符 21"/>
            <p:cNvCxnSpPr>
              <a:cxnSpLocks noChangeShapeType="1"/>
              <a:stCxn id="18" idx="3"/>
              <a:endCxn id="9" idx="1"/>
            </p:cNvCxnSpPr>
            <p:nvPr>
              <p:custDataLst>
                <p:tags r:id="rId12"/>
              </p:custDataLst>
            </p:nvPr>
          </p:nvCxnSpPr>
          <p:spPr bwMode="auto">
            <a:xfrm flipV="1">
              <a:off x="4177" y="3348"/>
              <a:ext cx="3043" cy="2725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tailEnd type="arrow" w="med" len="med"/>
            </a:ln>
          </p:spPr>
        </p:cxnSp>
        <p:cxnSp>
          <p:nvCxnSpPr>
            <p:cNvPr id="23" name="直接箭头连接符 22"/>
            <p:cNvCxnSpPr>
              <a:cxnSpLocks noChangeShapeType="1"/>
              <a:stCxn id="18" idx="3"/>
              <a:endCxn id="16" idx="1"/>
            </p:cNvCxnSpPr>
            <p:nvPr>
              <p:custDataLst>
                <p:tags r:id="rId13"/>
              </p:custDataLst>
            </p:nvPr>
          </p:nvCxnSpPr>
          <p:spPr bwMode="auto">
            <a:xfrm>
              <a:off x="4177" y="6074"/>
              <a:ext cx="3024" cy="2446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tailEnd type="arrow" w="med" len="med"/>
            </a:ln>
          </p:spPr>
        </p:cxnSp>
      </p:grp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14"/>
            </p:custDataLst>
          </p:nvPr>
        </p:nvSpPr>
        <p:spPr>
          <a:xfrm>
            <a:off x="3747135" y="436245"/>
            <a:ext cx="1151255" cy="6819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证件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89960" y="5236845"/>
            <a:ext cx="3841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与考试无关物品放置考场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门外</a:t>
            </a:r>
            <a:endParaRPr lang="zh-CN" altLang="en-US" sz="2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549015" y="3143885"/>
            <a:ext cx="4420870" cy="1505585"/>
            <a:chOff x="5995" y="2204"/>
            <a:chExt cx="6962" cy="2371"/>
          </a:xfrm>
        </p:grpSpPr>
        <p:pic>
          <p:nvPicPr>
            <p:cNvPr id="44035" name="Picture 4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5995" y="2204"/>
              <a:ext cx="2405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8652" y="2567"/>
              <a:ext cx="380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cs typeface="楷体_GB2312"/>
                  <a:sym typeface="+mn-ea"/>
                </a:rPr>
                <a:t>手机、智能手表、智能手环等电子产品</a:t>
              </a:r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8652" y="4044"/>
              <a:ext cx="4305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buFontTx/>
                <a:buNone/>
              </a:pPr>
              <a:r>
                <a:rPr lang="zh-CN" altLang="en-US" sz="16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眼镜（眼镜盒）、文具盒</a:t>
              </a:r>
              <a:endParaRPr lang="zh-CN" altLang="en-US" sz="1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209925" y="1253490"/>
            <a:ext cx="5133975" cy="1520190"/>
            <a:chOff x="5134" y="5257"/>
            <a:chExt cx="8085" cy="2394"/>
          </a:xfrm>
        </p:grpSpPr>
        <p:sp>
          <p:nvSpPr>
            <p:cNvPr id="12" name="文本框 11"/>
            <p:cNvSpPr txBox="1"/>
            <p:nvPr/>
          </p:nvSpPr>
          <p:spPr>
            <a:xfrm>
              <a:off x="5791" y="5257"/>
              <a:ext cx="606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准考证</a:t>
              </a:r>
              <a:r>
                <a:rPr lang="en-US" altLang="zh-CN" sz="20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 +      </a:t>
              </a:r>
              <a:r>
                <a:rPr lang="zh-CN" altLang="en-US" sz="2000" b="1" u="sng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身份证</a:t>
              </a:r>
              <a:endParaRPr lang="zh-CN" altLang="en-US" sz="20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25" name="直接箭头连接符 24"/>
            <p:cNvCxnSpPr/>
            <p:nvPr/>
          </p:nvCxnSpPr>
          <p:spPr>
            <a:xfrm flipH="1">
              <a:off x="10127" y="5793"/>
              <a:ext cx="14" cy="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8077" y="6199"/>
              <a:ext cx="5142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带钢印且照片清晰的</a:t>
              </a:r>
              <a:r>
                <a:rPr lang="zh-CN" altLang="en-US" u="sng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学生证</a:t>
              </a:r>
              <a:endParaRPr lang="zh-CN" altLang="en-US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带印章的</a:t>
              </a:r>
              <a:r>
                <a:rPr lang="zh-CN" altLang="en-US" u="sng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学籍证明</a:t>
              </a:r>
              <a:endParaRPr lang="zh-CN" altLang="en-US" dirty="0">
                <a:solidFill>
                  <a:srgbClr val="CC33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b="1" dirty="0">
                  <a:solidFill>
                    <a:srgbClr val="CC33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饭卡不能作为有效证件</a:t>
              </a:r>
              <a:endParaRPr lang="zh-CN" altLang="en-US" b="1"/>
            </a:p>
          </p:txBody>
        </p:sp>
        <p:cxnSp>
          <p:nvCxnSpPr>
            <p:cNvPr id="6" name="直接箭头连接符 5"/>
            <p:cNvCxnSpPr/>
            <p:nvPr>
              <p:custDataLst>
                <p:tags r:id="rId17"/>
              </p:custDataLst>
            </p:nvPr>
          </p:nvCxnSpPr>
          <p:spPr>
            <a:xfrm flipH="1">
              <a:off x="6445" y="5885"/>
              <a:ext cx="14" cy="4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>
              <p:custDataLst>
                <p:tags r:id="rId18"/>
              </p:custDataLst>
            </p:nvPr>
          </p:nvSpPr>
          <p:spPr>
            <a:xfrm>
              <a:off x="5134" y="6291"/>
              <a:ext cx="294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考场座位表</a:t>
              </a:r>
              <a:endParaRPr lang="zh-CN" altLang="en-US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b="1" u="sng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照片核对</a:t>
              </a:r>
              <a:endParaRPr lang="zh-CN" altLang="en-US" b="1" u="sng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11" name="文本框 10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19"/>
            </p:custDataLst>
          </p:nvPr>
        </p:nvSpPr>
        <p:spPr>
          <a:xfrm>
            <a:off x="5334000" y="436245"/>
            <a:ext cx="1981200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考生物品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35075" y="5741670"/>
            <a:ext cx="53282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手机、智能手表、智能手环等电子产品不得带到座位上，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9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点（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15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点）后发现按</a:t>
            </a:r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作弊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处理。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8255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04648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48129" name="Rectangle 2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82550" y="1947545"/>
            <a:ext cx="7705090" cy="972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0" hangingPunct="0"/>
            <a:r>
              <a:rPr lang="en-US" altLang="zh-CN" sz="3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1.</a:t>
            </a:r>
            <a:r>
              <a:rPr lang="zh-CN" altLang="en-US" sz="36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填写考试材料相关的信息</a:t>
            </a:r>
            <a:endParaRPr lang="zh-CN" altLang="en-US" sz="36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5"/>
            </p:custDataLst>
          </p:nvPr>
        </p:nvSpPr>
        <p:spPr>
          <a:xfrm>
            <a:off x="3790315" y="122301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填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涂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04670" y="2863215"/>
            <a:ext cx="4572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答题卡袋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试卷袋封面</a:t>
            </a:r>
            <a:endParaRPr lang="zh-CN" altLang="en-US" sz="2800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150620" y="3385185"/>
            <a:ext cx="3345815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2.</a:t>
            </a:r>
            <a:r>
              <a:rPr lang="zh-CN" altLang="en-US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填涂缺考信息</a:t>
            </a:r>
            <a:endParaRPr lang="zh-CN" altLang="en-US" sz="3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986155" y="4434840"/>
            <a:ext cx="73990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缺考的答题卡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和试题册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缺考违规考生记录单</a:t>
            </a:r>
            <a:endParaRPr lang="zh-CN" altLang="en-US" sz="2800" u="sng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150620" y="4946015"/>
            <a:ext cx="4428490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3.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提醒考生</a:t>
            </a:r>
            <a:r>
              <a:rPr lang="zh-CN" altLang="en-US" sz="3200" u="sng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正确填涂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67220" y="2251075"/>
            <a:ext cx="1417955" cy="11988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学校名称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校区代码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u="sng">
                <a:latin typeface="楷体" panose="02010609060101010101" pitchFamily="49" charset="-122"/>
                <a:ea typeface="楷体" panose="02010609060101010101" pitchFamily="49" charset="-122"/>
              </a:rPr>
              <a:t>监考签字</a:t>
            </a:r>
            <a:endParaRPr lang="zh-CN" altLang="en-US" b="1" u="sng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4273" name="Text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55675" y="1680528"/>
            <a:ext cx="6624638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填写（涂）卡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、卡</a:t>
            </a:r>
            <a:r>
              <a:rPr lang="en-US" altLang="zh-CN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以及试题册背面姓名和准考证号后</a:t>
            </a:r>
            <a:r>
              <a:rPr lang="zh-CN" altLang="en-US" b="1" u="sng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两位</a:t>
            </a:r>
            <a:r>
              <a:rPr lang="zh-CN" altLang="en-US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，条形码无需揭下！</a:t>
            </a:r>
            <a:endParaRPr lang="zh-CN" altLang="en-US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4274" name="Picture 2" descr="C:\Users\Administrator\AppData\Roaming\Tencent\Users\58445695\QQ\WinTemp\RichOle\T4BH3A$9{{ZMDTRRU`]TNDV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55675" y="2492375"/>
            <a:ext cx="455771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 descr="C:\Users\Administrator\AppData\Roaming\Tencent\Users\58445695\QQ\WinTemp\RichOle\DFVUN(`$@5_AA{(6@~EK}(3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00113" y="4581525"/>
            <a:ext cx="45974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3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32363" y="3141663"/>
            <a:ext cx="144462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77" name="TextBox 3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98733" y="3141663"/>
            <a:ext cx="144462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78" name="矩形 3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19358" y="337502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79" name="矩形 3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22545" y="337502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0" name="TextBox 4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331913" y="3141663"/>
            <a:ext cx="698500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1200">
                <a:solidFill>
                  <a:schemeClr val="tx1"/>
                </a:solidFill>
              </a:rPr>
              <a:t>XX</a:t>
            </a:r>
            <a:r>
              <a:rPr lang="zh-CN" altLang="en-US" sz="1200">
                <a:solidFill>
                  <a:schemeClr val="tx1"/>
                </a:solidFill>
              </a:rPr>
              <a:t>大学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1" name="TextBox 4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03350" y="3454400"/>
            <a:ext cx="576263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200">
                <a:solidFill>
                  <a:schemeClr val="tx1"/>
                </a:solidFill>
              </a:rPr>
              <a:t>张小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2" name="矩形 4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011738" y="547560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3" name="矩形 4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121275" y="5475605"/>
            <a:ext cx="79375" cy="53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54284" name="TextBox 4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971733" y="5229225"/>
            <a:ext cx="142875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85" name="TextBox 4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98415" y="5229225"/>
            <a:ext cx="144463" cy="215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en-US" altLang="zh-CN" sz="800">
                <a:solidFill>
                  <a:schemeClr val="tx1"/>
                </a:solidFill>
              </a:rPr>
              <a:t>1</a:t>
            </a:r>
            <a:endParaRPr lang="zh-CN" altLang="en-US" sz="800">
              <a:solidFill>
                <a:schemeClr val="tx1"/>
              </a:solidFill>
            </a:endParaRPr>
          </a:p>
        </p:txBody>
      </p:sp>
      <p:sp>
        <p:nvSpPr>
          <p:cNvPr id="54286" name="TextBox 46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476375" y="5529263"/>
            <a:ext cx="698500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en-US" altLang="zh-CN" sz="1200">
                <a:solidFill>
                  <a:schemeClr val="tx1"/>
                </a:solidFill>
              </a:rPr>
              <a:t>XX</a:t>
            </a:r>
            <a:r>
              <a:rPr lang="zh-CN" altLang="en-US" sz="1200">
                <a:solidFill>
                  <a:schemeClr val="tx1"/>
                </a:solidFill>
              </a:rPr>
              <a:t>大学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54287" name="TextBox 47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557338" y="6092825"/>
            <a:ext cx="576262" cy="261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100">
                <a:solidFill>
                  <a:schemeClr val="tx1"/>
                </a:solidFill>
              </a:rPr>
              <a:t>张小</a:t>
            </a:r>
            <a:endParaRPr lang="zh-CN" altLang="en-US" sz="1100">
              <a:solidFill>
                <a:schemeClr val="tx1"/>
              </a:solidFill>
            </a:endParaRPr>
          </a:p>
        </p:txBody>
      </p:sp>
      <p:sp>
        <p:nvSpPr>
          <p:cNvPr id="54288" name="TextBox 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99820" y="1116330"/>
            <a:ext cx="66960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四、六级考试答题卡  缺考考生填涂方法</a:t>
            </a:r>
            <a:endParaRPr lang="zh-CN" altLang="en-US" sz="28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4289" name="Picture 11" descr="C:\Users\Administrator\AppData\Roaming\Tencent\Users\58445695\QQ\WinTemp\RichOle\EHVQM{7_D%T7E$`)8S[%0PM.jpg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5651500" y="2565400"/>
            <a:ext cx="334327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3" name="矩形 4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818188" y="4943475"/>
            <a:ext cx="3290887" cy="430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2200">
                <a:solidFill>
                  <a:srgbClr val="FF0000"/>
                </a:solidFill>
              </a:rPr>
              <a:t>！！条形码无需揭下</a:t>
            </a:r>
            <a:endParaRPr lang="zh-CN" altLang="en-US" sz="2200">
              <a:solidFill>
                <a:srgbClr val="FF0000"/>
              </a:solidFill>
            </a:endParaRPr>
          </a:p>
        </p:txBody>
      </p:sp>
      <p:sp>
        <p:nvSpPr>
          <p:cNvPr id="23" name="矩形 22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259205" y="2969260"/>
            <a:ext cx="791845" cy="1012190"/>
          </a:xfrm>
          <a:prstGeom prst="rect">
            <a:avLst/>
          </a:prstGeom>
          <a:noFill/>
          <a:ln w="38100" cap="rnd" algn="ctr">
            <a:solidFill>
              <a:srgbClr val="FF0000"/>
            </a:solidFill>
            <a:round/>
          </a:ln>
        </p:spPr>
        <p:txBody>
          <a:bodyPr>
            <a:no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403350" y="5373688"/>
            <a:ext cx="865188" cy="12001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en-US" altLang="zh-CN">
              <a:solidFill>
                <a:schemeClr val="tx1"/>
              </a:solidFill>
            </a:endParaRPr>
          </a:p>
          <a:p>
            <a:endParaRPr lang="en-US" altLang="zh-CN">
              <a:solidFill>
                <a:schemeClr val="tx1"/>
              </a:solidFill>
            </a:endParaRPr>
          </a:p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4791075" y="3049588"/>
            <a:ext cx="504825" cy="4603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791075" y="5106035"/>
            <a:ext cx="504825" cy="461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>
            <a:spAutoFit/>
          </a:bodyPr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25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4133215" y="145415"/>
            <a:ext cx="3345815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u="sng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2.</a:t>
            </a:r>
            <a:r>
              <a:rPr lang="zh-CN" altLang="en-US" sz="3200" u="sng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填涂缺考信息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3" grpId="0"/>
      <p:bldP spid="23" grpId="0" bldLvl="0" animBg="1"/>
      <p:bldP spid="24" grpId="0" bldLvl="0" animBg="1"/>
      <p:bldP spid="25" grpId="0" bldLvl="0" animBg="1"/>
      <p:bldP spid="2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6321" name="Picture 2" descr="image004副本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824480" y="695325"/>
            <a:ext cx="6216650" cy="5955030"/>
          </a:xfrm>
        </p:spPr>
      </p:pic>
      <p:sp>
        <p:nvSpPr>
          <p:cNvPr id="5632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00425" y="996950"/>
            <a:ext cx="1439863" cy="320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500" b="0">
                <a:solidFill>
                  <a:srgbClr val="FF3300"/>
                </a:solidFill>
              </a:rPr>
              <a:t>湖州师范学院</a:t>
            </a:r>
            <a:endParaRPr lang="zh-CN" altLang="en-US" sz="1500" b="0">
              <a:solidFill>
                <a:srgbClr val="FF3300"/>
              </a:solidFill>
            </a:endParaRPr>
          </a:p>
        </p:txBody>
      </p:sp>
      <p:sp>
        <p:nvSpPr>
          <p:cNvPr id="56323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24613" y="981075"/>
            <a:ext cx="792162" cy="33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 sz="1600" b="0">
                <a:solidFill>
                  <a:srgbClr val="FF3300"/>
                </a:solidFill>
              </a:rPr>
              <a:t>张三</a:t>
            </a:r>
            <a:endParaRPr lang="zh-CN" altLang="en-US" sz="1600" b="0">
              <a:solidFill>
                <a:srgbClr val="FF3300"/>
              </a:solidFill>
            </a:endParaRPr>
          </a:p>
        </p:txBody>
      </p:sp>
      <p:sp>
        <p:nvSpPr>
          <p:cNvPr id="19461" name="AutoShap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55738" y="4365625"/>
            <a:ext cx="4175125" cy="1150938"/>
          </a:xfrm>
          <a:prstGeom prst="wedgeRoundRectCallout">
            <a:avLst>
              <a:gd name="adj1" fmla="val 10380"/>
              <a:gd name="adj2" fmla="val -294412"/>
              <a:gd name="adj3" fmla="val 16667"/>
            </a:avLst>
          </a:prstGeom>
          <a:solidFill>
            <a:srgbClr val="339933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algn="ctr"/>
            <a:r>
              <a:rPr lang="zh-CN" altLang="en-US" sz="3000">
                <a:solidFill>
                  <a:schemeClr val="tx1"/>
                </a:solidFill>
              </a:rPr>
              <a:t>缺考考生答题卡上的学校、姓名如实填写</a:t>
            </a:r>
            <a:endParaRPr lang="zh-CN" altLang="en-US" sz="3000">
              <a:solidFill>
                <a:schemeClr val="tx1"/>
              </a:solidFill>
            </a:endParaRPr>
          </a:p>
        </p:txBody>
      </p:sp>
      <p:sp>
        <p:nvSpPr>
          <p:cNvPr id="19462" name="AutoShap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48350" y="4941888"/>
            <a:ext cx="2525713" cy="1511300"/>
          </a:xfrm>
          <a:prstGeom prst="wedgeRoundRectCallout">
            <a:avLst>
              <a:gd name="adj1" fmla="val 1981"/>
              <a:gd name="adj2" fmla="val -2822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algn="ctr"/>
            <a:r>
              <a:rPr lang="zh-CN" altLang="en-US" sz="2800" b="0">
                <a:solidFill>
                  <a:srgbClr val="FF3300"/>
                </a:solidFill>
              </a:rPr>
              <a:t>准考证号码</a:t>
            </a:r>
            <a:r>
              <a:rPr lang="en-US" altLang="zh-CN" sz="2800" b="0">
                <a:solidFill>
                  <a:srgbClr val="FF3300"/>
                </a:solidFill>
              </a:rPr>
              <a:t>15</a:t>
            </a:r>
            <a:r>
              <a:rPr lang="zh-CN" altLang="en-US" sz="2800" b="0">
                <a:solidFill>
                  <a:srgbClr val="FF3300"/>
                </a:solidFill>
              </a:rPr>
              <a:t>位要全部填写，并涂卡</a:t>
            </a:r>
            <a:endParaRPr lang="zh-CN" altLang="en-US" sz="2800" b="0">
              <a:solidFill>
                <a:srgbClr val="FF3300"/>
              </a:solidFill>
            </a:endParaRPr>
          </a:p>
        </p:txBody>
      </p:sp>
      <p:sp>
        <p:nvSpPr>
          <p:cNvPr id="56326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5120" y="1412875"/>
            <a:ext cx="1167765" cy="4113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三级考试 答题卡  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缺考考生 填写方法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5297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8610" y="1476375"/>
            <a:ext cx="1167765" cy="41862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大学外语等级考试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r>
              <a:rPr lang="zh-CN" altLang="en-US" sz="3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考场记录单</a:t>
            </a:r>
            <a:endParaRPr lang="zh-CN" altLang="en-US" sz="32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42870" y="1046480"/>
            <a:ext cx="5422900" cy="490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7411" name="内容占位符 2"/>
          <p:cNvSpPr txBox="1"/>
          <p:nvPr>
            <p:custDataLst>
              <p:tags r:id="rId3"/>
            </p:custDataLst>
          </p:nvPr>
        </p:nvSpPr>
        <p:spPr bwMode="auto">
          <a:xfrm>
            <a:off x="323850" y="1230313"/>
            <a:ext cx="8229600" cy="86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pPr marL="342900" indent="-342900" eaLnBrk="0" hangingPunct="0">
              <a:buFont typeface="Wingdings" panose="05000000000000000000" pitchFamily="2" charset="2"/>
              <a:buChar char="p"/>
            </a:pPr>
            <a:r>
              <a:rPr lang="zh-CN" altLang="zh-CN" sz="2200" u="sng">
                <a:solidFill>
                  <a:schemeClr val="tx1"/>
                </a:solidFill>
                <a:latin typeface="楷体_GB2312"/>
                <a:ea typeface="楷体_GB2312"/>
                <a:cs typeface="楷体_GB2312"/>
              </a:rPr>
              <a:t>试题册背面内容有作文题目、准考证号填写栏、姓名填写栏以及条形码粘贴条。</a:t>
            </a:r>
            <a:endParaRPr lang="zh-CN" altLang="en-US" sz="2200" u="sng">
              <a:solidFill>
                <a:schemeClr val="tx1"/>
              </a:solidFill>
              <a:latin typeface="楷体_GB2312"/>
              <a:ea typeface="楷体_GB2312"/>
              <a:cs typeface="楷体_GB2312"/>
            </a:endParaRPr>
          </a:p>
        </p:txBody>
      </p:sp>
      <p:pic>
        <p:nvPicPr>
          <p:cNvPr id="17412" name="Picture 11" descr="C:\Users\Administrator\AppData\Roaming\Tencent\Users\58445695\QQ\WinTemp\RichOle\EHVQM{7_D%T7E$`)8S[%0PM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rcRect b="7652"/>
          <a:stretch>
            <a:fillRect/>
          </a:stretch>
        </p:blipFill>
        <p:spPr bwMode="auto">
          <a:xfrm>
            <a:off x="1835150" y="2324100"/>
            <a:ext cx="3876675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线形标注 1 13"/>
          <p:cNvSpPr/>
          <p:nvPr>
            <p:custDataLst>
              <p:tags r:id="rId6"/>
            </p:custDataLst>
          </p:nvPr>
        </p:nvSpPr>
        <p:spPr bwMode="auto">
          <a:xfrm>
            <a:off x="3779838" y="2232025"/>
            <a:ext cx="4537075" cy="2376488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 w="9525">
            <a:noFill/>
            <a:miter lim="800000"/>
          </a:ln>
        </p:spPr>
        <p:txBody>
          <a:bodyPr wrap="none" anchor="ctr"/>
          <a:p>
            <a:pPr algn="ctr"/>
            <a:endParaRPr lang="zh-CN" altLang="en-US" sz="2000"/>
          </a:p>
        </p:txBody>
      </p:sp>
      <p:sp>
        <p:nvSpPr>
          <p:cNvPr id="17414" name="线形标注 2 14"/>
          <p:cNvSpPr/>
          <p:nvPr>
            <p:custDataLst>
              <p:tags r:id="rId7"/>
            </p:custDataLst>
          </p:nvPr>
        </p:nvSpPr>
        <p:spPr bwMode="auto">
          <a:xfrm>
            <a:off x="1763713" y="2520950"/>
            <a:ext cx="4103687" cy="2232025"/>
          </a:xfrm>
          <a:prstGeom prst="borderCallout2">
            <a:avLst>
              <a:gd name="adj1" fmla="val 18750"/>
              <a:gd name="adj2" fmla="val -1278"/>
              <a:gd name="adj3" fmla="val 18750"/>
              <a:gd name="adj4" fmla="val -16667"/>
              <a:gd name="adj5" fmla="val 34898"/>
              <a:gd name="adj6" fmla="val -31597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5" name="TextBox 15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3384550"/>
            <a:ext cx="1619250" cy="36988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作文题目区域</a:t>
            </a:r>
            <a:endParaRPr lang="zh-CN" altLang="en-US" sz="1800">
              <a:solidFill>
                <a:srgbClr val="FFC000"/>
              </a:solidFill>
            </a:endParaRPr>
          </a:p>
        </p:txBody>
      </p:sp>
      <p:sp>
        <p:nvSpPr>
          <p:cNvPr id="17416" name="线形标注 2 16"/>
          <p:cNvSpPr/>
          <p:nvPr>
            <p:custDataLst>
              <p:tags r:id="rId9"/>
            </p:custDataLst>
          </p:nvPr>
        </p:nvSpPr>
        <p:spPr bwMode="auto">
          <a:xfrm>
            <a:off x="1835150" y="5040313"/>
            <a:ext cx="2736850" cy="1584325"/>
          </a:xfrm>
          <a:prstGeom prst="borderCallout2">
            <a:avLst>
              <a:gd name="adj1" fmla="val 18750"/>
              <a:gd name="adj2" fmla="val -1278"/>
              <a:gd name="adj3" fmla="val 18750"/>
              <a:gd name="adj4" fmla="val -16667"/>
              <a:gd name="adj5" fmla="val 34898"/>
              <a:gd name="adj6" fmla="val -31597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7" name="TextBox 17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438" y="5616575"/>
            <a:ext cx="1620837" cy="33813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600">
                <a:solidFill>
                  <a:srgbClr val="FFC000"/>
                </a:solidFill>
              </a:rPr>
              <a:t>个人信息填涂区</a:t>
            </a:r>
            <a:endParaRPr lang="zh-CN" altLang="en-US" sz="1600">
              <a:solidFill>
                <a:srgbClr val="FFC000"/>
              </a:solidFill>
            </a:endParaRPr>
          </a:p>
        </p:txBody>
      </p:sp>
      <p:sp>
        <p:nvSpPr>
          <p:cNvPr id="17418" name="线形标注 2 18"/>
          <p:cNvSpPr/>
          <p:nvPr>
            <p:custDataLst>
              <p:tags r:id="rId11"/>
            </p:custDataLst>
          </p:nvPr>
        </p:nvSpPr>
        <p:spPr bwMode="auto">
          <a:xfrm>
            <a:off x="4714875" y="5040313"/>
            <a:ext cx="865188" cy="1584325"/>
          </a:xfrm>
          <a:prstGeom prst="borderCallout2">
            <a:avLst>
              <a:gd name="adj1" fmla="val 64926"/>
              <a:gd name="adj2" fmla="val 188495"/>
              <a:gd name="adj3" fmla="val 23560"/>
              <a:gd name="adj4" fmla="val 108907"/>
              <a:gd name="adj5" fmla="val 29125"/>
              <a:gd name="adj6" fmla="val 98213"/>
            </a:avLst>
          </a:prstGeom>
          <a:noFill/>
          <a:ln w="53975">
            <a:solidFill>
              <a:srgbClr val="FFC000"/>
            </a:solidFill>
            <a:miter lim="800000"/>
          </a:ln>
        </p:spPr>
        <p:txBody>
          <a:bodyPr wrap="none" anchor="ctr"/>
          <a:p>
            <a:pPr algn="ctr"/>
            <a:endParaRPr lang="zh-CN" altLang="en-US" sz="2000">
              <a:solidFill>
                <a:srgbClr val="FFC000"/>
              </a:solidFill>
            </a:endParaRPr>
          </a:p>
        </p:txBody>
      </p:sp>
      <p:sp>
        <p:nvSpPr>
          <p:cNvPr id="17419" name="TextBox 1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84888" y="6121400"/>
            <a:ext cx="1871662" cy="3683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条形码粘贴条</a:t>
            </a:r>
            <a:endParaRPr lang="zh-CN" altLang="en-US" sz="1800">
              <a:solidFill>
                <a:srgbClr val="FFC000"/>
              </a:solidFill>
            </a:endParaRPr>
          </a:p>
        </p:txBody>
      </p:sp>
      <p:pic>
        <p:nvPicPr>
          <p:cNvPr id="17420" name="Picture 12" descr="C:\Users\Administrator\AppData\Roaming\Tencent\Users\58445695\QQ\WinTemp\RichOle\}VEQPR1E8W6996{3O4U3V{X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034088" y="3168650"/>
            <a:ext cx="29686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1" name="TextBox 2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56325" y="4968875"/>
            <a:ext cx="2771775" cy="3683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</a:ln>
        </p:spPr>
        <p:txBody>
          <a:bodyPr>
            <a:spAutoFit/>
          </a:bodyPr>
          <a:p>
            <a:r>
              <a:rPr lang="zh-CN" altLang="en-US" sz="1800">
                <a:solidFill>
                  <a:srgbClr val="FFC000"/>
                </a:solidFill>
              </a:rPr>
              <a:t>条形码粘贴条增加提示语</a:t>
            </a:r>
            <a:endParaRPr lang="zh-CN" altLang="en-US" sz="1800">
              <a:solidFill>
                <a:srgbClr val="FFC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3942715" y="125095"/>
            <a:ext cx="4428490" cy="1049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l" eaLnBrk="0" hangingPunct="0"/>
            <a:r>
              <a:rPr lang="en-US" altLang="zh-CN" sz="3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</a:rPr>
              <a:t>3.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提醒考生</a:t>
            </a:r>
            <a:r>
              <a:rPr lang="zh-CN" altLang="en-US" sz="3200" u="sng" dirty="0">
                <a:latin typeface="华文楷体" panose="02010600040101010101" pitchFamily="2" charset="-122"/>
                <a:ea typeface="华文楷体" panose="02010600040101010101" pitchFamily="2" charset="-122"/>
                <a:cs typeface="楷体_GB2312"/>
                <a:sym typeface="+mn-ea"/>
              </a:rPr>
              <a:t>正确填涂</a:t>
            </a:r>
            <a:endParaRPr lang="zh-CN" altLang="en-US" sz="3200" u="sng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楷体_GB231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76290" y="1722755"/>
            <a:ext cx="31267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监考考试需检查考生试卷、答题卡填涂的信息是否正确。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4" grpId="0" bldLvl="0" animBg="1"/>
      <p:bldP spid="17415" grpId="0" bldLvl="0" animBg="1"/>
      <p:bldP spid="17416" grpId="0" bldLvl="0" animBg="1"/>
      <p:bldP spid="17417" grpId="0" bldLvl="0" animBg="1"/>
      <p:bldP spid="17418" grpId="0" bldLvl="0" animBg="1"/>
      <p:bldP spid="17419" grpId="0" bldLvl="0" animBg="1"/>
      <p:bldP spid="1742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807" y="1046209"/>
            <a:ext cx="8266723" cy="5332910"/>
            <a:chOff x="217" y="1648"/>
            <a:chExt cx="14143" cy="9807"/>
          </a:xfrm>
        </p:grpSpPr>
        <p:sp>
          <p:nvSpPr>
            <p:cNvPr id="43010" name="内容占位符 2"/>
            <p:cNvSpPr txBox="1"/>
            <p:nvPr>
              <p:custDataLst>
                <p:tags r:id="rId2"/>
              </p:custDataLst>
            </p:nvPr>
          </p:nvSpPr>
          <p:spPr bwMode="auto">
            <a:xfrm>
              <a:off x="630" y="1648"/>
              <a:ext cx="12960" cy="136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rgbClr val="FF0000"/>
              </a:solidFill>
              <a:miter lim="800000"/>
            </a:ln>
          </p:spPr>
          <p:txBody>
            <a:bodyPr/>
            <a:p>
              <a:pPr marL="342900" indent="-342900" eaLnBrk="0" hangingPunct="0"/>
              <a:r>
                <a:rPr lang="zh-CN" altLang="en-US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rPr>
                <a:t>！答题卡</a:t>
              </a:r>
              <a:r>
                <a:rPr lang="en-US" altLang="zh-CN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rPr>
                <a:t>1</a:t>
              </a:r>
              <a:r>
                <a:rPr lang="zh-CN" altLang="en-US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rPr>
                <a:t>原有作文题目位置印制考生须知，条形码粘贴框调整至答题卡</a:t>
              </a:r>
              <a:r>
                <a:rPr lang="en-US" altLang="zh-CN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rPr>
                <a:t>1</a:t>
              </a:r>
              <a:r>
                <a:rPr lang="zh-CN" altLang="en-US">
                  <a:solidFill>
                    <a:schemeClr val="tx1"/>
                  </a:solidFill>
                  <a:latin typeface="楷体_GB2312"/>
                  <a:ea typeface="楷体_GB2312"/>
                  <a:cs typeface="楷体_GB2312"/>
                </a:rPr>
                <a:t>上。</a:t>
              </a:r>
              <a:endParaRPr lang="zh-CN" altLang="en-US" sz="2200">
                <a:solidFill>
                  <a:schemeClr val="tx1"/>
                </a:solidFill>
                <a:latin typeface="楷体_GB2312"/>
                <a:ea typeface="楷体_GB2312"/>
                <a:cs typeface="楷体_GB2312"/>
              </a:endParaRPr>
            </a:p>
          </p:txBody>
        </p:sp>
        <p:sp>
          <p:nvSpPr>
            <p:cNvPr id="8" name="内容占位符 2"/>
            <p:cNvSpPr txBox="1"/>
            <p:nvPr>
              <p:custDataLst>
                <p:tags r:id="rId3"/>
              </p:custDataLst>
            </p:nvPr>
          </p:nvSpPr>
          <p:spPr bwMode="auto">
            <a:xfrm>
              <a:off x="217" y="3518"/>
              <a:ext cx="3175" cy="12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p>
              <a:pPr marL="342900" indent="-342900" eaLnBrk="0" hangingPunct="0">
                <a:buFont typeface="Wingdings" panose="05000000000000000000" pitchFamily="2" charset="2"/>
                <a:buChar char="l"/>
              </a:pP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答题卡</a:t>
              </a:r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1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样式</a:t>
              </a:r>
              <a:endParaRPr lang="en-US" altLang="zh-CN" sz="1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  <a:p>
              <a:pPr marL="342900" indent="-342900" eaLnBrk="0" hangingPunct="0"/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 (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以</a:t>
              </a:r>
              <a:r>
                <a:rPr lang="en-US" altLang="zh-CN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CET4</a:t>
              </a:r>
              <a:r>
                <a:rPr lang="zh-CN" altLang="en-US" sz="180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为例）</a:t>
              </a:r>
              <a:endParaRPr lang="zh-CN" altLang="en-US" sz="1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8436" name="Picture 1" descr="C:\Users\Administrator\AppData\Roaming\Tencent\Users\58445695\QQ\WinTemp\RichOle\}K8EXCRP]YY})G[XW0%{)$S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3518"/>
              <a:ext cx="5555" cy="7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7" name="线形标注 2 14"/>
            <p:cNvSpPr/>
            <p:nvPr>
              <p:custDataLst>
                <p:tags r:id="rId6"/>
              </p:custDataLst>
            </p:nvPr>
          </p:nvSpPr>
          <p:spPr bwMode="auto">
            <a:xfrm>
              <a:off x="4300" y="4650"/>
              <a:ext cx="1928" cy="1023"/>
            </a:xfrm>
            <a:prstGeom prst="borderCallout2">
              <a:avLst>
                <a:gd name="adj1" fmla="val 50495"/>
                <a:gd name="adj2" fmla="val 99565"/>
                <a:gd name="adj3" fmla="val 50495"/>
                <a:gd name="adj4" fmla="val 136463"/>
                <a:gd name="adj5" fmla="val -78176"/>
                <a:gd name="adj6" fmla="val 251898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>
              <p:custDataLst>
                <p:tags r:id="rId7"/>
              </p:custDataLst>
            </p:nvPr>
          </p:nvSpPr>
          <p:spPr>
            <a:xfrm>
              <a:off x="670" y="5332"/>
              <a:ext cx="1928" cy="1186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>
              <a:spAutoFit/>
            </a:bodyPr>
            <a:p>
              <a:pPr>
                <a:defRPr/>
              </a:pPr>
              <a:r>
                <a:rPr lang="zh-CN" altLang="en-US" sz="36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a typeface="宋体" panose="02010600030101010101" pitchFamily="2" charset="-122"/>
                </a:rPr>
                <a:t>正面</a:t>
              </a:r>
              <a:endParaRPr lang="zh-CN" altLang="en-US" sz="36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439" name="TextBox 1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235" y="3403"/>
              <a:ext cx="2979" cy="677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条形码粘贴区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440" name="线形标注 2 14"/>
            <p:cNvSpPr/>
            <p:nvPr>
              <p:custDataLst>
                <p:tags r:id="rId9"/>
              </p:custDataLst>
            </p:nvPr>
          </p:nvSpPr>
          <p:spPr bwMode="auto">
            <a:xfrm>
              <a:off x="3280" y="5898"/>
              <a:ext cx="5103" cy="2835"/>
            </a:xfrm>
            <a:prstGeom prst="borderCallout2">
              <a:avLst>
                <a:gd name="adj1" fmla="val 50495"/>
                <a:gd name="adj2" fmla="val 99565"/>
                <a:gd name="adj3" fmla="val 50495"/>
                <a:gd name="adj4" fmla="val 115403"/>
                <a:gd name="adj5" fmla="val 81958"/>
                <a:gd name="adj6" fmla="val 116500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pic>
          <p:nvPicPr>
            <p:cNvPr id="18441" name="Picture 1" descr="C:\Users\Administrator\AppData\Roaming\Tencent\Users\58445695\QQ\WinTemp\RichOle\Y{13(1S{)X6LJ%VO0ER{$)C.jp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665" y="6238"/>
              <a:ext cx="3695" cy="5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2" name="线形标注 2 14"/>
            <p:cNvSpPr/>
            <p:nvPr>
              <p:custDataLst>
                <p:tags r:id="rId12"/>
              </p:custDataLst>
            </p:nvPr>
          </p:nvSpPr>
          <p:spPr bwMode="auto">
            <a:xfrm>
              <a:off x="3280" y="8733"/>
              <a:ext cx="5103" cy="2197"/>
            </a:xfrm>
            <a:prstGeom prst="borderCallout2">
              <a:avLst>
                <a:gd name="adj1" fmla="val 49403"/>
                <a:gd name="adj2" fmla="val 329"/>
                <a:gd name="adj3" fmla="val 24060"/>
                <a:gd name="adj4" fmla="val -17852"/>
                <a:gd name="adj5" fmla="val 53653"/>
                <a:gd name="adj6" fmla="val -30171"/>
              </a:avLst>
            </a:prstGeom>
            <a:noFill/>
            <a:ln w="53975">
              <a:solidFill>
                <a:srgbClr val="FFC000"/>
              </a:solidFill>
              <a:miter lim="800000"/>
            </a:ln>
          </p:spPr>
          <p:txBody>
            <a:bodyPr wrap="none" anchor="ctr"/>
            <a:p>
              <a:pPr algn="ctr"/>
              <a:endParaRPr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8443" name="TextBox 15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45" y="10095"/>
              <a:ext cx="2545" cy="974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>
              <a:no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作文作答区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8444" name="TextBox 1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8780" y="8279"/>
              <a:ext cx="1984" cy="2242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</a:ln>
          </p:spPr>
          <p:txBody>
            <a:bodyPr wrap="square">
              <a:noAutofit/>
            </a:bodyPr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考生须知，</a:t>
              </a:r>
              <a:endParaRPr lang="en-US" altLang="zh-CN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要求考生</a:t>
              </a:r>
              <a:endParaRPr lang="en-US" altLang="zh-CN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r>
                <a:rPr lang="zh-CN" altLang="en-US" sz="1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仔细阅读</a:t>
              </a:r>
              <a:endParaRPr lang="zh-CN" altLang="en-US" sz="1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3" name="TextBox 12"/>
            <p:cNvSpPr txBox="1"/>
            <p:nvPr>
              <p:custDataLst>
                <p:tags r:id="rId15"/>
              </p:custDataLst>
            </p:nvPr>
          </p:nvSpPr>
          <p:spPr>
            <a:xfrm>
              <a:off x="10763" y="5091"/>
              <a:ext cx="1928" cy="1073"/>
            </a:xfrm>
            <a:prstGeom prst="rect">
              <a:avLst/>
            </a:prstGeom>
            <a:noFill/>
            <a:ln w="25400">
              <a:solidFill>
                <a:schemeClr val="bg1"/>
              </a:solidFill>
            </a:ln>
          </p:spPr>
          <p:txBody>
            <a:bodyPr>
              <a:spAutoFit/>
            </a:bodyPr>
            <a:p>
              <a:pPr>
                <a:defRPr/>
              </a:pPr>
              <a:r>
                <a:rPr lang="zh-CN" altLang="en-US" sz="3200" dirty="0">
                  <a:ln>
                    <a:solidFill>
                      <a:schemeClr val="bg1"/>
                    </a:solidFill>
                  </a:ln>
                  <a:solidFill>
                    <a:schemeClr val="tx1"/>
                  </a:solidFill>
                  <a:ea typeface="宋体" panose="02010600030101010101" pitchFamily="2" charset="-122"/>
                </a:rPr>
                <a:t>背面</a:t>
              </a:r>
              <a:endParaRPr lang="zh-CN" altLang="en-US" sz="3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5"/>
            </p:custDataLst>
          </p:nvPr>
        </p:nvSpPr>
        <p:spPr>
          <a:xfrm>
            <a:off x="3068320" y="116332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厕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所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3430" y="2052320"/>
            <a:ext cx="6858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开考前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15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分钟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提醒考生上厕所，一旦开考</a:t>
            </a:r>
            <a:r>
              <a:rPr lang="zh-CN" altLang="en-US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不得中途离场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0900" y="2584450"/>
            <a:ext cx="6780530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考试期间：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学生</a:t>
            </a:r>
            <a:r>
              <a:rPr lang="zh-CN" altLang="en-US" sz="2000" u="sng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坚持必须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上厕所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监考老师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必须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告知考生成绩作</a:t>
            </a:r>
            <a:r>
              <a:rPr lang="en-US" altLang="zh-CN" sz="2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0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分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考生在“</a:t>
            </a:r>
            <a:r>
              <a:rPr lang="zh-CN" altLang="en-US" sz="2000" u="sng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中途离场知情书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”上签字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</a:t>
            </a:r>
            <a:r>
              <a:rPr lang="zh-CN" altLang="en-US" sz="1600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（和楼层考务拿）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上完厕所由</a:t>
            </a:r>
            <a:r>
              <a:rPr lang="zh-CN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楼层考务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带到总考务室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考试结束后离开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4184650" y="3265170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6"/>
            </p:custDataLst>
          </p:nvPr>
        </p:nvCxnSpPr>
        <p:spPr>
          <a:xfrm>
            <a:off x="4184650" y="3804920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>
            <p:custDataLst>
              <p:tags r:id="rId7"/>
            </p:custDataLst>
          </p:nvPr>
        </p:nvCxnSpPr>
        <p:spPr>
          <a:xfrm>
            <a:off x="4184650" y="4488815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8"/>
            </p:custDataLst>
          </p:nvPr>
        </p:nvCxnSpPr>
        <p:spPr>
          <a:xfrm>
            <a:off x="4184650" y="5085080"/>
            <a:ext cx="0" cy="2838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23875" y="5791835"/>
            <a:ext cx="5053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黑体" panose="02010609060101010101" charset="-122"/>
                <a:ea typeface="黑体" panose="02010609060101010101" charset="-122"/>
              </a:rPr>
              <a:t>注意：期间学生不可接触自己手机</a:t>
            </a:r>
            <a:endParaRPr lang="zh-CN" altLang="en-US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97915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考试相关数据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913130" y="1854390"/>
          <a:ext cx="7317740" cy="3536950"/>
        </p:xfrm>
        <a:graphic>
          <a:graphicData uri="http://schemas.openxmlformats.org/drawingml/2006/table">
            <a:tbl>
              <a:tblPr/>
              <a:tblGrid>
                <a:gridCol w="1695450"/>
                <a:gridCol w="1233170"/>
                <a:gridCol w="1463040"/>
                <a:gridCol w="1463040"/>
                <a:gridCol w="1463040"/>
              </a:tblGrid>
              <a:tr h="614045"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考试级别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总数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湖州师范学院</a:t>
                      </a:r>
                      <a:endParaRPr lang="en-US" alt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湖州学院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14045"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研本专科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继续教育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</a:tr>
              <a:tr h="5772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外语四级</a:t>
                      </a:r>
                      <a:endParaRPr 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4197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2384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1762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72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外语六级</a:t>
                      </a:r>
                      <a:endParaRPr lang="en-US" alt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6493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4406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2072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772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外语三级</a:t>
                      </a:r>
                      <a:endParaRPr lang="en-US" alt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480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204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212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72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总计</a:t>
                      </a:r>
                      <a:endParaRPr lang="en-US" alt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spc="13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11170</a:t>
                      </a:r>
                      <a:endParaRPr lang="en-US" altLang="en-US" sz="1700" b="1" spc="13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6994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278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3898</a:t>
                      </a:r>
                      <a:endParaRPr lang="en-US" alt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 anchorCtr="0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u="sng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中途离场知情书</a:t>
            </a:r>
            <a:endParaRPr kumimoji="0" lang="zh-CN" altLang="en-US" sz="2700" b="1" i="0" u="sng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80515" y="1760220"/>
            <a:ext cx="6363335" cy="4697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92735" y="98679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6"/>
            </p:custDataLst>
          </p:nvPr>
        </p:nvSpPr>
        <p:spPr>
          <a:xfrm>
            <a:off x="3334385" y="116332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收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卷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538480" y="1962150"/>
            <a:ext cx="7945120" cy="4250690"/>
          </a:xfrm>
        </p:spPr>
        <p:txBody>
          <a:bodyPr/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考试时间未结束前，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不允许学生提早交卷。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考试结束后，杜绝出现试卷、答题卡被考生带走的现象。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      考试结束，监考教师应要求考生不得离开座位，待</a:t>
            </a:r>
            <a:r>
              <a:rPr lang="zh-CN" altLang="en-US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试卷、答题卡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全部收齐</a:t>
            </a:r>
            <a:r>
              <a:rPr lang="zh-CN" altLang="en-US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清点无误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后方可允许考生离开考场，试卷一旦被考生带离考场，我们无法及时联系到考生。丢失试卷，监考教师负责追回，并视严重程度按教学事故处理。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292735" y="986790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7" name="文本框 26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6"/>
            </p:custDataLst>
          </p:nvPr>
        </p:nvSpPr>
        <p:spPr>
          <a:xfrm>
            <a:off x="3334385" y="1046480"/>
            <a:ext cx="1975485" cy="68199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交</a:t>
            </a:r>
            <a:r>
              <a:rPr kumimoji="0" lang="en-US" altLang="zh-CN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   </a:t>
            </a:r>
            <a:r>
              <a:rPr kumimoji="0" lang="zh-CN" altLang="en-US" sz="3200" b="1" i="0" u="none" strike="noStrike" kern="1200" cap="none" spc="1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卷</a:t>
            </a:r>
            <a:r>
              <a:rPr kumimoji="0" lang="en-US" altLang="zh-CN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3794" name="文本框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9620" y="1850390"/>
            <a:ext cx="7889240" cy="45231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收齐整理清点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①试卷和答题卡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②材料袋、探测器和台钟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第一时间前往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交卷教室（也是领卷教室）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交卷教室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外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①领取您对应组号的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号码签</a:t>
            </a:r>
            <a:endParaRPr lang="zh-CN" altLang="en-US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②把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探测器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和台钟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交至门口工作人员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等待</a:t>
            </a:r>
            <a:r>
              <a:rPr lang="zh-CN" altLang="en-US" sz="2400" b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叫号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进入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交卷教室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交卷</a:t>
            </a:r>
            <a:endParaRPr lang="en-US" altLang="zh-CN" sz="24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</a:t>
            </a:r>
            <a:r>
              <a:rPr lang="zh-CN" altLang="en-US" sz="24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密封试卷等相关工作全部由考务人员处理，</a:t>
            </a:r>
            <a:r>
              <a:rPr lang="zh-CN" altLang="en-US" sz="2400" b="0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由考务人员清点确认后才可离开</a:t>
            </a:r>
            <a:endParaRPr lang="zh-CN" altLang="en-US" sz="2400" b="0" u="sng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0" name="图片 9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805430" y="1136015"/>
            <a:ext cx="3781425" cy="772160"/>
          </a:xfrm>
        </p:spPr>
        <p:txBody>
          <a:bodyPr/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监考关键词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372745" y="1908175"/>
            <a:ext cx="8517255" cy="3903345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证件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（准考证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+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身份证或学生证）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考生物品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（除耳机、证件和文具外一律放门外）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填涂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（提醒考生正确填涂；缺考填涂答题卡方式）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厕所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（进场前解决，开考后不得中途离场，强调后果）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（清点试卷和答题卡数量，保证考生不带离考场）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7.</a:t>
            </a:r>
            <a:r>
              <a:rPr lang="zh-CN" altLang="en-US" sz="26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交卷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（切勿拥挤）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8.请设置好周末闹钟，按时监考，</a:t>
            </a:r>
            <a:r>
              <a:rPr lang="zh-CN" altLang="en-US" sz="26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切勿迟到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</a:t>
            </a:r>
            <a:endParaRPr lang="zh-CN" altLang="en-US" sz="2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-1270"/>
            <a:ext cx="9144000" cy="685927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43010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721995" y="708660"/>
            <a:ext cx="691515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ctr" eaLnBrk="0" hangingPunct="0"/>
            <a:r>
              <a:rPr lang="zh-CN" altLang="en-US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其他注意事项</a:t>
            </a:r>
            <a:endParaRPr lang="zh-CN" altLang="en-US" sz="4400" b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011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0360" y="1851660"/>
            <a:ext cx="7521575" cy="32696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b="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监考教师清场要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彻底；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教室里提供的台钟，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不要面向学生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。此时间仅供老师参考，具体时间以哨音为准。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缺考答题卡、试卷都不能做其他使用；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请遵守监考纪律，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听力开始后，请勿走动；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出现突发事件，第一时间联系</a:t>
            </a:r>
            <a:r>
              <a:rPr lang="zh-CN" altLang="en-US" sz="2800" u="sng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考务人员。</a:t>
            </a:r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zh-CN" altLang="en-US" sz="2800" b="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91995" y="3112135"/>
            <a:ext cx="40754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 b="1" spc="12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algn="l"/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r>
              <a:rPr lang="en-US" altLang="zh-CN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  </a:t>
            </a:r>
            <a:r>
              <a:rPr lang="zh-CN" altLang="en-US" sz="7200" dirty="0"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</a:t>
            </a:r>
            <a:endParaRPr lang="zh-CN" altLang="en-US" sz="7200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考试相关数据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graphicFrame>
        <p:nvGraphicFramePr>
          <p:cNvPr id="10" name="表格 9"/>
          <p:cNvGraphicFramePr/>
          <p:nvPr>
            <p:custDataLst>
              <p:tags r:id="rId4"/>
            </p:custDataLst>
          </p:nvPr>
        </p:nvGraphicFramePr>
        <p:xfrm>
          <a:off x="1170305" y="1562735"/>
          <a:ext cx="6932295" cy="4768215"/>
        </p:xfrm>
        <a:graphic>
          <a:graphicData uri="http://schemas.openxmlformats.org/drawingml/2006/table">
            <a:tbl>
              <a:tblPr firstRow="1" bandRow="1">
                <a:tableStyleId>{AA00FE40-A4A1-4E01-A4F3-C6AA1E8047A4}</a:tableStyleId>
              </a:tblPr>
              <a:tblGrid>
                <a:gridCol w="838835"/>
                <a:gridCol w="2177415"/>
                <a:gridCol w="895350"/>
                <a:gridCol w="1347470"/>
                <a:gridCol w="1673225"/>
              </a:tblGrid>
              <a:tr h="23495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考试科目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考试时间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考生人数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考试地点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hMerge="1"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47650">
                <a:tc row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CET4</a:t>
                      </a:r>
                      <a:endParaRPr 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6月17日</a:t>
                      </a:r>
                      <a:endParaRPr 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9:00—11:20</a:t>
                      </a:r>
                      <a:endParaRPr 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4015</a:t>
                      </a:r>
                      <a:endParaRPr 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东校区    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</a:t>
                      </a:r>
                      <a:r>
                        <a:rPr lang="en-US" altLang="zh-CN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32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8125"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（湖院）</a:t>
                      </a: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西校区    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7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</a:t>
                      </a:r>
                      <a:r>
                        <a:rPr lang="en-US" altLang="zh-CN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950"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（湖院）</a:t>
                      </a: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950"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CJT4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6月17日</a:t>
                      </a:r>
                      <a:endParaRPr 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9:00—11:10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158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315"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（湖院）</a:t>
                      </a: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中校区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950"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CGT4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950"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（湖院）</a:t>
                      </a: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中校区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CRT4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东校区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95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CFT4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东校区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82575">
                <a:tc rowSpan="4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CET6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6月17日</a:t>
                      </a:r>
                      <a:endParaRPr 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15:00-17:25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6447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30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</a:t>
                      </a:r>
                      <a:r>
                        <a:rPr lang="en-US" altLang="zh-CN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32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</a:t>
                      </a:r>
                      <a:r>
                        <a:rPr lang="en-US" altLang="zh-CN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33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315"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中校区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57175"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（湖院）</a:t>
                      </a: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西校区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7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、</a:t>
                      </a:r>
                      <a:r>
                        <a:rPr lang="en-US" altLang="zh-CN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8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315"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（湖院）</a:t>
                      </a: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职院校区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950"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CJT6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6月17日</a:t>
                      </a:r>
                      <a:endParaRPr 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15:00-17:10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中校区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950"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（湖院）</a:t>
                      </a: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职院校区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CGT6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中校区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23495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CRT6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B w="9525">
                      <a:solidFill>
                        <a:srgbClr val="FF6238"/>
                      </a:solidFill>
                      <a:prstDash val="sysDash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中校区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45656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FF623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CET3</a:t>
                      </a:r>
                      <a:endParaRPr lang="en-US" altLang="en-US" sz="1200" b="1" spc="60">
                        <a:solidFill>
                          <a:srgbClr val="FF623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6月18</a:t>
                      </a:r>
                      <a:r>
                        <a:rPr lang="zh-CN" alt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zh-CN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9:00-11:15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480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东校区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32</a:t>
                      </a:r>
                      <a:r>
                        <a:rPr lang="zh-CN" altLang="en-US" sz="120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号教学楼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25400" marR="25400" marT="6350" marB="6350" vert="horz" anchor="ctr" anchorCtr="0">
                    <a:lnL w="9525">
                      <a:solidFill>
                        <a:srgbClr val="FF6238"/>
                      </a:solidFill>
                      <a:prstDash val="sysDash"/>
                    </a:lnL>
                    <a:lnR w="9525">
                      <a:solidFill>
                        <a:srgbClr val="FF6238"/>
                      </a:solidFill>
                      <a:prstDash val="sysDash"/>
                    </a:lnR>
                    <a:lnT w="9525">
                      <a:solidFill>
                        <a:srgbClr val="FF6238"/>
                      </a:solidFill>
                      <a:prstDash val="sysDash"/>
                    </a:lnT>
                    <a:lnB w="9525">
                      <a:solidFill>
                        <a:srgbClr val="FF6238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069070" cy="565975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000" y="1046480"/>
            <a:ext cx="8635365" cy="52273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5" name="文本框 4" descr="7b0a202020202262756c6c6574223a20227b5c2263617465676f727949645c223a31303032352c5c2274656d706c61746549645c223a32303233313436387d222c0a20202020227461726765744964223a202270726f636573734f6e6c696e6542756c6c6574220a7d0a"/>
          <p:cNvSpPr txBox="1"/>
          <p:nvPr>
            <p:custDataLst>
              <p:tags r:id="rId4"/>
            </p:custDataLst>
          </p:nvPr>
        </p:nvSpPr>
        <p:spPr>
          <a:xfrm>
            <a:off x="640715" y="1046480"/>
            <a:ext cx="347408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700" b="1" i="0" u="none" strike="noStrike" kern="1200" cap="none" spc="12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领卷流程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67385" y="2072005"/>
            <a:ext cx="4446827" cy="1824665"/>
            <a:chOff x="623" y="2687"/>
            <a:chExt cx="6452" cy="3067"/>
          </a:xfrm>
        </p:grpSpPr>
        <p:sp>
          <p:nvSpPr>
            <p:cNvPr id="8" name="对角圆角矩形 59"/>
            <p:cNvSpPr/>
            <p:nvPr>
              <p:custDataLst>
                <p:tags r:id="rId5"/>
              </p:custDataLst>
            </p:nvPr>
          </p:nvSpPr>
          <p:spPr>
            <a:xfrm>
              <a:off x="623" y="2687"/>
              <a:ext cx="3530" cy="1204"/>
            </a:xfrm>
            <a:prstGeom prst="round2DiagRect">
              <a:avLst/>
            </a:prstGeom>
            <a:solidFill>
              <a:srgbClr val="AC0000"/>
            </a:solidFill>
            <a:ln w="25400" cap="flat" cmpd="sng" algn="ctr">
              <a:noFill/>
              <a:prstDash val="solid"/>
            </a:ln>
            <a:effectLst/>
          </p:spPr>
          <p:txBody>
            <a:bodyPr lIns="131441" tIns="65721" rIns="131441" bIns="65721" anchor="ctr"/>
            <a:lstStyle/>
            <a:p>
              <a:pPr marL="0" marR="0" lvl="0" indent="0" algn="ctr" defTabSz="1219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6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到达</a:t>
              </a:r>
              <a:r>
                <a:rPr kumimoji="0" lang="en-US" altLang="zh-CN" sz="226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 </a:t>
              </a:r>
              <a:r>
                <a:rPr kumimoji="0" lang="zh-CN" altLang="en-US" sz="2265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领卷教室</a:t>
              </a:r>
              <a:endParaRPr kumimoji="0" lang="zh-CN" altLang="en-US" sz="2265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对角圆角矩形 80"/>
            <p:cNvSpPr/>
            <p:nvPr>
              <p:custDataLst>
                <p:tags r:id="rId6"/>
              </p:custDataLst>
            </p:nvPr>
          </p:nvSpPr>
          <p:spPr>
            <a:xfrm>
              <a:off x="2726" y="4551"/>
              <a:ext cx="3563" cy="1203"/>
            </a:xfrm>
            <a:prstGeom prst="round2DiagRect">
              <a:avLst/>
            </a:prstGeom>
            <a:solidFill>
              <a:srgbClr val="AC0000"/>
            </a:solidFill>
            <a:ln w="25400" cap="flat" cmpd="sng" algn="ctr">
              <a:noFill/>
              <a:prstDash val="solid"/>
            </a:ln>
            <a:effectLst/>
          </p:spPr>
          <p:txBody>
            <a:bodyPr lIns="131441" tIns="65721" rIns="131441" bIns="65721" anchor="ctr"/>
            <a:lstStyle/>
            <a:p>
              <a:pPr marL="0" marR="0" lvl="0" indent="0" algn="ctr" defTabSz="1219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26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前往</a:t>
              </a:r>
              <a:r>
                <a:rPr kumimoji="0" lang="en-US" altLang="zh-CN" sz="2265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ZHei-B01S"/>
                  <a:cs typeface="+mn-ea"/>
                  <a:sym typeface="+mn-lt"/>
                </a:rPr>
                <a:t> </a:t>
              </a:r>
              <a:r>
                <a:rPr kumimoji="0" lang="zh-CN" altLang="en-US" sz="2265" b="1" i="0" u="sng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监考考场</a:t>
              </a:r>
              <a:endParaRPr kumimoji="0" lang="zh-CN" altLang="en-US" sz="2265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12" name="直接箭头连接符 11"/>
            <p:cNvCxnSpPr/>
            <p:nvPr>
              <p:custDataLst>
                <p:tags r:id="rId7"/>
              </p:custDataLst>
            </p:nvPr>
          </p:nvCxnSpPr>
          <p:spPr>
            <a:xfrm>
              <a:off x="3979" y="3221"/>
              <a:ext cx="1397" cy="0"/>
            </a:xfrm>
            <a:prstGeom prst="straightConnector1">
              <a:avLst/>
            </a:prstGeom>
            <a:noFill/>
            <a:ln w="9525" cap="rnd" cmpd="sng" algn="ctr">
              <a:solidFill>
                <a:sysClr val="window" lastClr="FFFFFF">
                  <a:lumMod val="65000"/>
                </a:sysClr>
              </a:solidFill>
              <a:prstDash val="sysDash"/>
              <a:tailEnd type="stealth"/>
            </a:ln>
            <a:effectLst/>
          </p:spPr>
        </p:cxnSp>
        <p:cxnSp>
          <p:nvCxnSpPr>
            <p:cNvPr id="16" name="直接箭头连接符 15"/>
            <p:cNvCxnSpPr>
              <a:endCxn id="33" idx="1"/>
            </p:cNvCxnSpPr>
            <p:nvPr>
              <p:custDataLst>
                <p:tags r:id="rId8"/>
              </p:custDataLst>
            </p:nvPr>
          </p:nvCxnSpPr>
          <p:spPr>
            <a:xfrm>
              <a:off x="5877" y="5136"/>
              <a:ext cx="1198" cy="35"/>
            </a:xfrm>
            <a:prstGeom prst="straightConnector1">
              <a:avLst/>
            </a:prstGeom>
            <a:noFill/>
            <a:ln w="9525" cap="rnd" cmpd="sng" algn="ctr">
              <a:solidFill>
                <a:sysClr val="window" lastClr="FFFFFF">
                  <a:lumMod val="65000"/>
                </a:sysClr>
              </a:solidFill>
              <a:prstDash val="sysDash"/>
              <a:tailEnd type="stealth"/>
            </a:ln>
            <a:effectLst/>
          </p:spPr>
        </p:cxnSp>
        <p:sp>
          <p:nvSpPr>
            <p:cNvPr id="28" name="直角上箭头 99"/>
            <p:cNvSpPr/>
            <p:nvPr>
              <p:custDataLst>
                <p:tags r:id="rId9"/>
              </p:custDataLst>
            </p:nvPr>
          </p:nvSpPr>
          <p:spPr>
            <a:xfrm rot="5400000">
              <a:off x="1353" y="4134"/>
              <a:ext cx="1217" cy="1197"/>
            </a:xfrm>
            <a:prstGeom prst="bentUpArrow">
              <a:avLst/>
            </a:prstGeom>
            <a:solidFill>
              <a:srgbClr val="AC0000"/>
            </a:solidFill>
            <a:ln w="25400" cap="flat" cmpd="sng" algn="ctr">
              <a:noFill/>
              <a:prstDash val="solid"/>
            </a:ln>
            <a:effectLst/>
          </p:spPr>
          <p:txBody>
            <a:bodyPr lIns="131441" tIns="65721" rIns="131441" bIns="65721" anchor="ctr"/>
            <a:lstStyle/>
            <a:p>
              <a:pPr marL="0" marR="0" lvl="0" indent="0" algn="ctr" defTabSz="1219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265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ZHei-B01S"/>
                <a:cs typeface="+mn-ea"/>
                <a:sym typeface="+mn-lt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3943350" y="1838325"/>
            <a:ext cx="30264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上午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8: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下午</a:t>
            </a:r>
            <a:r>
              <a: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14:</a:t>
            </a:r>
            <a:r>
              <a:rPr lang="en-US" altLang="zh-CN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</a:t>
            </a:r>
            <a:endParaRPr lang="en-US" altLang="zh-CN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抽签确定</a:t>
            </a:r>
            <a:r>
              <a:rPr lang="zh-CN" altLang="en-US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监考考场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3.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领取试卷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10"/>
            </p:custDataLst>
          </p:nvPr>
        </p:nvSpPr>
        <p:spPr>
          <a:xfrm>
            <a:off x="5114290" y="3319780"/>
            <a:ext cx="1454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考前准备</a:t>
            </a:r>
            <a:endParaRPr lang="en-US" altLang="zh-CN" sz="2400" b="1"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32485" y="4339590"/>
            <a:ext cx="65316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注意：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领卷教室在</a:t>
            </a:r>
            <a:r>
              <a:rPr lang="zh-CN" altLang="en-US" b="1" u="sng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监考通知单</a:t>
            </a:r>
            <a:r>
              <a:rPr lang="zh-CN" altLang="en-US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上</a:t>
            </a:r>
            <a:endParaRPr lang="zh-CN" altLang="en-US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请监考教师自带饮用水或水杯（不提供一次性水杯），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请前往各幢楼开水房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252335" y="1569085"/>
            <a:ext cx="1417955" cy="4399915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领卷教室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东校区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32-101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32-301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30-222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33-301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中校区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12-315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zh-CN" altLang="en-US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西校区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ctr"/>
            <a:r>
              <a:rPr lang="en-US" altLang="zh-CN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7-201</a:t>
            </a:r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endParaRPr lang="en-US" altLang="zh-CN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 sz="1600">
                <a:latin typeface="黑体" panose="02010609060101010101" charset="-122"/>
                <a:ea typeface="黑体" panose="02010609060101010101" charset="-122"/>
                <a:cs typeface="仿宋" panose="02010609060101010101" charset="-122"/>
              </a:rPr>
              <a:t>职院校区</a:t>
            </a:r>
            <a:endParaRPr lang="zh-CN" altLang="en-US" sz="1600">
              <a:latin typeface="黑体" panose="02010609060101010101" charset="-122"/>
              <a:ea typeface="黑体" panose="02010609060101010101" charset="-122"/>
              <a:cs typeface="仿宋" panose="02010609060101010101" charset="-122"/>
            </a:endParaRPr>
          </a:p>
          <a:p>
            <a:pPr algn="ctr"/>
            <a:r>
              <a:rPr lang="zh-CN" altLang="en-US">
                <a:latin typeface="仿宋" panose="02010609060101010101" charset="-122"/>
                <a:ea typeface="仿宋" panose="02010609060101010101" charset="-122"/>
                <a:cs typeface="楷体" panose="02010609060101010101" pitchFamily="49" charset="-122"/>
              </a:rPr>
              <a:t>3-111</a:t>
            </a:r>
            <a:endParaRPr lang="zh-CN" altLang="en-US"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</a:endParaRPr>
          </a:p>
          <a:p>
            <a:endParaRPr lang="zh-CN" altLang="en-US">
              <a:latin typeface="仿宋" panose="02010609060101010101" charset="-122"/>
              <a:ea typeface="仿宋" panose="02010609060101010101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14290" y="3831590"/>
            <a:ext cx="2243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清场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贴桌贴</a:t>
            </a:r>
            <a:r>
              <a:rPr lang="en-US" altLang="zh-CN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>
                <a:latin typeface="楷体" panose="02010609060101010101" pitchFamily="49" charset="-122"/>
                <a:ea typeface="楷体" panose="02010609060101010101" pitchFamily="49" charset="-122"/>
              </a:rPr>
              <a:t>板书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94835" y="2686685"/>
            <a:ext cx="23799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>
                <a:latin typeface="仿宋" panose="02010609060101010101" charset="-122"/>
                <a:ea typeface="仿宋" panose="02010609060101010101" charset="-122"/>
              </a:rPr>
              <a:t>金属探测仪、材料袋、试卷</a:t>
            </a:r>
            <a:endParaRPr lang="zh-CN" altLang="en-US" sz="1200" b="1">
              <a:latin typeface="仿宋" panose="02010609060101010101" charset="-122"/>
              <a:ea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r="8790" b="152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图片 2" descr="1686281132392_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35841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3043555" y="716915"/>
            <a:ext cx="2727960" cy="1143000"/>
          </a:xfrm>
        </p:spPr>
        <p:txBody>
          <a:bodyPr/>
          <a:p>
            <a:r>
              <a:rPr lang="zh-CN" altLang="en-US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材料袋</a:t>
            </a:r>
            <a:endParaRPr lang="zh-CN" altLang="en-US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93420" y="1624330"/>
            <a:ext cx="7757160" cy="4857750"/>
          </a:xfrm>
        </p:spPr>
        <p:txBody>
          <a:bodyPr>
            <a:normAutofit lnSpcReduction="20000"/>
          </a:bodyPr>
          <a:p>
            <a:pPr>
              <a:lnSpc>
                <a:spcPct val="9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中途离场知情书（如需要联系楼层考务）</a:t>
            </a:r>
            <a:endParaRPr lang="en-US" altLang="zh-CN" sz="2400" dirty="0">
              <a:solidFill>
                <a:srgbClr val="FF99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缺考违纪记录单</a:t>
            </a:r>
            <a:r>
              <a:rPr lang="zh-CN" altLang="en-US" sz="2400" dirty="0">
                <a:solidFill>
                  <a:srgbClr val="FF99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板书、考务室清单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监考操作规程单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考生签到表（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本次做签到表使用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考生照片表（核对考生身份）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桌贴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监考证（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张） 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笔袋（水笔、自动铅笔、水笔芯、铅笔芯、橡皮）</a:t>
            </a:r>
            <a:r>
              <a:rPr lang="zh-CN" altLang="en-US" sz="2400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altLang="zh-CN" sz="2400" dirty="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拿到材料袋后</a:t>
            </a:r>
            <a:r>
              <a:rPr lang="en-US" alt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麻烦监考老师先检查袋内材料是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90000"/>
              </a:lnSpc>
              <a:buFontTx/>
              <a:buNone/>
            </a:pP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否齐全，如有遗漏立刻联系考务人员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5620" y="1264920"/>
            <a:ext cx="56026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考生签到表（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需要签名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330" y="1725295"/>
            <a:ext cx="5905500" cy="466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考生座位表（带照片</a:t>
            </a:r>
            <a:r>
              <a:rPr lang="zh-CN" altLang="en-US" sz="27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不需要签名</a:t>
            </a:r>
            <a:r>
              <a:rPr lang="zh-CN" altLang="en-US" sz="27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" name="图片 4" descr="2023617645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195" y="1747520"/>
            <a:ext cx="6276975" cy="4705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600138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31470" y="1123315"/>
            <a:ext cx="8558530" cy="54667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640715" y="1046480"/>
            <a:ext cx="6809105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457200" marR="0" lvl="0" indent="-45720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27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拆封试卷指南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pic>
        <p:nvPicPr>
          <p:cNvPr id="5" name="图片 4" descr="微信图片_2022061008265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1560" y="2276872"/>
            <a:ext cx="4671060" cy="3395345"/>
          </a:xfrm>
          <a:prstGeom prst="rect">
            <a:avLst/>
          </a:prstGeom>
        </p:spPr>
      </p:pic>
      <p:pic>
        <p:nvPicPr>
          <p:cNvPr id="8" name="图片 7" descr="微信图片_2022061008265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0683" y="2627941"/>
            <a:ext cx="4651375" cy="3236595"/>
          </a:xfrm>
          <a:prstGeom prst="rect">
            <a:avLst/>
          </a:prstGeom>
        </p:spPr>
      </p:pic>
      <p:pic>
        <p:nvPicPr>
          <p:cNvPr id="9" name="图片 8" descr="微信图片_2022061008265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54049" y="2856951"/>
            <a:ext cx="4544695" cy="3408045"/>
          </a:xfrm>
          <a:prstGeom prst="rect">
            <a:avLst/>
          </a:prstGeom>
        </p:spPr>
      </p:pic>
      <p:pic>
        <p:nvPicPr>
          <p:cNvPr id="10" name="图片 9" descr="微信图片_2022061008265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37983" y="3049270"/>
            <a:ext cx="4582795" cy="3437255"/>
          </a:xfrm>
          <a:prstGeom prst="rect">
            <a:avLst/>
          </a:prstGeom>
        </p:spPr>
      </p:pic>
      <p:pic>
        <p:nvPicPr>
          <p:cNvPr id="11" name="图片 10" descr="微信图片_20220610082652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837375" y="2538582"/>
            <a:ext cx="4808855" cy="3606165"/>
          </a:xfrm>
          <a:prstGeom prst="rect">
            <a:avLst/>
          </a:prstGeom>
        </p:spPr>
      </p:pic>
      <p:pic>
        <p:nvPicPr>
          <p:cNvPr id="12" name="图片 11" descr="微信图片_20220610082652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435309" y="2009874"/>
            <a:ext cx="5031740" cy="3003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813" b="78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54168" y="1046747"/>
            <a:ext cx="8635666" cy="476450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>
            <a:noFill/>
          </a:ln>
          <a:effectLst>
            <a:outerShdw blurRad="584200" sx="102000" sy="102000" algn="ctr" rotWithShape="0">
              <a:srgbClr val="9A2123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7" name="文本框 6" descr="7b0a202020202262756c6c6574223a20227b5c2263617465676f727949645c223a31303032352c5c2274656d706c61746549645c223a32303233313436387d222c0a20202020227461726765744964223a202270726f636573734f6e6c696e6542756c6c6574220a7d0a"/>
          <p:cNvSpPr txBox="1"/>
          <p:nvPr/>
        </p:nvSpPr>
        <p:spPr>
          <a:xfrm>
            <a:off x="2179320" y="1097915"/>
            <a:ext cx="514096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spc="120">
                <a:solidFill>
                  <a:srgbClr val="DFE7F5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7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_GB2312"/>
                <a:sym typeface="+mn-ea"/>
              </a:rPr>
              <a:t>四六级（英语）监考流程</a:t>
            </a:r>
            <a:endParaRPr kumimoji="0" lang="zh-CN" altLang="en-US" sz="2700" b="1" i="0" u="none" strike="noStrike" kern="1200" cap="none" spc="12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 descr="168628113239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-71755"/>
            <a:ext cx="3860165" cy="1118235"/>
          </a:xfrm>
          <a:prstGeom prst="rect">
            <a:avLst/>
          </a:prstGeom>
        </p:spPr>
      </p:pic>
      <p:sp>
        <p:nvSpPr>
          <p:cNvPr id="38914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69900" y="1796415"/>
            <a:ext cx="8251825" cy="4924425"/>
          </a:xfrm>
        </p:spPr>
        <p:txBody>
          <a:bodyPr/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08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45(14:45)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一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次哨音，组织考生入场；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00(15:00)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次哨音，发答题卡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、答题卡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与试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题册 ，禁止迟到考生入场；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09∶10(15:10)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三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次哨音，考试正式开始（写作）；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09∶40(15:40)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写作结束，考生打开试题册，听力开始；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10∶05(16:10)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四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次哨音，听力结束，收答题卡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； 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10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：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10(16:15)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五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次哨音，考生继续作答；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  <a:p>
            <a:pPr>
              <a:lnSpc>
                <a:spcPct val="90000"/>
              </a:lnSpc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11∶20(17:25)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第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六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次哨音，考试结束，收答题卡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和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			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</a:rPr>
              <a:t>试题册。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_GB231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5640" y="6198870"/>
            <a:ext cx="7931785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备注：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1∶10(17:10)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_GB2312"/>
                <a:sym typeface="+mn-ea"/>
              </a:rPr>
              <a:t>哨音为小语种结束时间请忽略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PP_MARK_KEY" val="5f5c6a47-88a8-4e32-89f8-9c271103044b"/>
  <p:tag name="COMMONDATA" val="eyJjb3VudCI6MTYsImhkaWQiOiJlYmEyNzNmMWQ5N2MzMjIwYmYzM2E5YmRmNDVkY2FlNCIsInVzZXJDb3VudCI6MTZ9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ABLE_BEAUTIFY" val="smartTable{7dff4ba9-d0aa-48b0-8902-82f8dd436c61}"/>
  <p:tag name="TABLE_ENDDRAG_ORIGIN_RECT" val="555*273"/>
  <p:tag name="TABLE_ENDDRAG_RECT" val="89*132*555*273"/>
  <p:tag name="TABLE_RECT" val="71.9*171.715*576.2*278.5"/>
  <p:tag name="TABLE_EMPHASIZE_COLOR" val="6579300"/>
  <p:tag name="TABLE_ONEKEY_SKIN_IDX" val="0"/>
  <p:tag name="TABLE_SKINIDX" val="-1"/>
  <p:tag name="TABLE_COLORIDX" val="l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PLACING_PICTURE_USER_VIEWPORT" val="{&quot;height&quot;:10802,&quot;width&quot;:14400}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TABLE_BEAUTIFY" val="smartTable{0c8694ec-7d13-4b15-b801-add1d45620d3}"/>
  <p:tag name="TABLE_RECT" val="105.025*136.538*509.95*381.65"/>
  <p:tag name="TABLE_ONEKEY_SKIN_IDX" val="1"/>
  <p:tag name="TABLE_SKINIDX" val="2"/>
  <p:tag name="TABLE_COLORIDX" val="16"/>
  <p:tag name="TABLE_EMPHASIZE_COLOR" val="16736824"/>
  <p:tag name="TABLE_ENDDRAG_ORIGIN_RECT" val="545*375"/>
  <p:tag name="TABLE_ENDDRAG_RECT" val="92*123*545*375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  <p:tag name="KSO_WM_UNIT_PLACING_PICTURE_USER_VIEWPORT" val="{&quot;height&quot;:3110,&quot;width&quot;:7177.500787401575}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  <p:tag name="KSO_WM_UNIT_PLACING_PICTURE_USER_VIEWPORT" val="{&quot;height&quot;:9270,&quot;width&quot;:10245}"/>
</p:tagLst>
</file>

<file path=ppt/tags/tag76.xml><?xml version="1.0" encoding="utf-8"?>
<p:tagLst xmlns:p="http://schemas.openxmlformats.org/presentationml/2006/main">
  <p:tag name="KSO_WM_UNIT_PLACING_PICTURE_USER_VIEWPORT" val="{&quot;height&quot;:1761,&quot;width&quot;:6079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2993</Words>
  <Application>WPS 演示</Application>
  <PresentationFormat>宽屏</PresentationFormat>
  <Paragraphs>543</Paragraphs>
  <Slides>25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8" baseType="lpstr">
      <vt:lpstr>Arial</vt:lpstr>
      <vt:lpstr>宋体</vt:lpstr>
      <vt:lpstr>Wingdings</vt:lpstr>
      <vt:lpstr>思源黑体 CN Regular</vt:lpstr>
      <vt:lpstr>黑体</vt:lpstr>
      <vt:lpstr>微软雅黑</vt:lpstr>
      <vt:lpstr>华文楷体</vt:lpstr>
      <vt:lpstr>思源黑体 CN Light</vt:lpstr>
      <vt:lpstr>思源黑体 CN Bold</vt:lpstr>
      <vt:lpstr>FZHei-B01S</vt:lpstr>
      <vt:lpstr>楷体</vt:lpstr>
      <vt:lpstr>Wingdings</vt:lpstr>
      <vt:lpstr>仿宋</vt:lpstr>
      <vt:lpstr>楷体_GB2312</vt:lpstr>
      <vt:lpstr>新宋体</vt:lpstr>
      <vt:lpstr>Arial Unicode MS</vt:lpstr>
      <vt:lpstr>Segoe Print</vt:lpstr>
      <vt:lpstr>华文细黑</vt:lpstr>
      <vt:lpstr>华文中宋</vt:lpstr>
      <vt:lpstr>思源黑体 CN Medium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材料袋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监考关键词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监考关键词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56</cp:revision>
  <dcterms:created xsi:type="dcterms:W3CDTF">2022-12-09T11:53:00Z</dcterms:created>
  <dcterms:modified xsi:type="dcterms:W3CDTF">2023-06-16T22:48:44Z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TemplateUUID">
    <vt:lpwstr>v1.0_mb_L1Et3h662H1GoUFSC7GQaw==</vt:lpwstr>
  </property>
  <property fmtid="{D5CDD505-2E9C-101B-9397-08002B2CF9AE}" pid="4" name="ICV">
    <vt:lpwstr>07009DF3477842C18AEAC200F6284886_11</vt:lpwstr>
  </property>
</Properties>
</file>