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679" r:id="rId2"/>
  </p:sldMasterIdLst>
  <p:notesMasterIdLst>
    <p:notesMasterId r:id="rId37"/>
  </p:notesMasterIdLst>
  <p:sldIdLst>
    <p:sldId id="256" r:id="rId3"/>
    <p:sldId id="434" r:id="rId4"/>
    <p:sldId id="429" r:id="rId5"/>
    <p:sldId id="430" r:id="rId6"/>
    <p:sldId id="431" r:id="rId7"/>
    <p:sldId id="432" r:id="rId8"/>
    <p:sldId id="437" r:id="rId9"/>
    <p:sldId id="420" r:id="rId10"/>
    <p:sldId id="366" r:id="rId11"/>
    <p:sldId id="436" r:id="rId12"/>
    <p:sldId id="419" r:id="rId13"/>
    <p:sldId id="283" r:id="rId14"/>
    <p:sldId id="284" r:id="rId15"/>
    <p:sldId id="426" r:id="rId16"/>
    <p:sldId id="424" r:id="rId17"/>
    <p:sldId id="285" r:id="rId18"/>
    <p:sldId id="413" r:id="rId19"/>
    <p:sldId id="286" r:id="rId20"/>
    <p:sldId id="428" r:id="rId21"/>
    <p:sldId id="417" r:id="rId22"/>
    <p:sldId id="409" r:id="rId23"/>
    <p:sldId id="404" r:id="rId24"/>
    <p:sldId id="405" r:id="rId25"/>
    <p:sldId id="288" r:id="rId26"/>
    <p:sldId id="403" r:id="rId27"/>
    <p:sldId id="293" r:id="rId28"/>
    <p:sldId id="289" r:id="rId29"/>
    <p:sldId id="291" r:id="rId30"/>
    <p:sldId id="369" r:id="rId31"/>
    <p:sldId id="370" r:id="rId32"/>
    <p:sldId id="325" r:id="rId33"/>
    <p:sldId id="326" r:id="rId34"/>
    <p:sldId id="427" r:id="rId35"/>
    <p:sldId id="357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FFFF00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>
          <p15:clr>
            <a:srgbClr val="A4A3A4"/>
          </p15:clr>
        </p15:guide>
        <p15:guide id="2" pos="29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FF"/>
    <a:srgbClr val="FFFF99"/>
    <a:srgbClr val="CC9900"/>
    <a:srgbClr val="CC3300"/>
    <a:srgbClr val="FF3300"/>
    <a:srgbClr val="00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18" autoAdjust="0"/>
    <p:restoredTop sz="94660" autoAdjust="0"/>
  </p:normalViewPr>
  <p:slideViewPr>
    <p:cSldViewPr>
      <p:cViewPr varScale="1">
        <p:scale>
          <a:sx n="115" d="100"/>
          <a:sy n="115" d="100"/>
        </p:scale>
        <p:origin x="1440" y="120"/>
      </p:cViewPr>
      <p:guideLst>
        <p:guide orient="horz" pos="2126"/>
        <p:guide pos="2928"/>
      </p:guideLst>
    </p:cSldViewPr>
  </p:slideViewPr>
  <p:outlineViewPr>
    <p:cViewPr>
      <p:scale>
        <a:sx n="33" d="100"/>
        <a:sy n="33" d="100"/>
      </p:scale>
      <p:origin x="0" y="169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buFont typeface="Wingdings" pitchFamily="2" charset="2"/>
              <a:buChar char="u"/>
              <a:defRPr sz="12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Font typeface="Wingdings" pitchFamily="2" charset="2"/>
              <a:buChar char="u"/>
              <a:defRPr sz="12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51BA5CE-C80D-4600-8475-62D41C2FF902}" type="datetimeFigureOut">
              <a:rPr lang="zh-CN" altLang="en-US"/>
              <a:pPr>
                <a:defRPr/>
              </a:pPr>
              <a:t>2019/12/13</a:t>
            </a:fld>
            <a:endParaRPr lang="zh-CN" altLang="en-US"/>
          </a:p>
        </p:txBody>
      </p:sp>
      <p:sp>
        <p:nvSpPr>
          <p:cNvPr id="2662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buFont typeface="Wingdings" pitchFamily="2" charset="2"/>
              <a:buChar char="u"/>
              <a:defRPr sz="12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Font typeface="Wingdings" panose="05000000000000000000" pitchFamily="2" charset="2"/>
              <a:buChar char="u"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C5D6099-BDA8-4B25-A63D-F5BA4E8B4F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anchor="t"/>
          <a:lstStyle/>
          <a:p>
            <a:r>
              <a:rPr lang="zh-CN" altLang="en-US">
                <a:ea typeface="宋体" charset="-122"/>
              </a:rPr>
              <a:t>首先看一下考试资料</a:t>
            </a:r>
            <a:endParaRPr lang="en-US" altLang="zh-CN">
              <a:ea typeface="宋体" charset="-122"/>
            </a:endParaRPr>
          </a:p>
          <a:p>
            <a:r>
              <a:rPr lang="zh-CN" altLang="en-US">
                <a:ea typeface="宋体" charset="-122"/>
              </a:rPr>
              <a:t>刚才提到，试题背面增加用于区分试卷类型的条形码粘贴条，那么我们看一下试题册背面的样式；</a:t>
            </a:r>
            <a:endParaRPr lang="en-US" altLang="zh-CN">
              <a:ea typeface="宋体" charset="-122"/>
            </a:endParaRPr>
          </a:p>
          <a:p>
            <a:r>
              <a:rPr lang="zh-CN" altLang="en-US">
                <a:ea typeface="宋体" charset="-122"/>
              </a:rPr>
              <a:t>试题册背面分为三个部分，第一是条形码粘贴条，条形码粘贴条内容由条形码与级别简称组成，第二部分考生注意事项，我们这里成为敬告考生，这部分内容的增加是听取了上半年试点省的意见，作用有两条，一是告诉考生如何粘贴条形码，二是告之考生哪些行为经被认定为违规。其中有一项就是不贴条码。在去年试点工作中，不贴条形码考生只占很少数，但核对的工作量非常的大。第三部分是考生的准考证号和姓名，这部分作用也是为了能够进行后期异常情况的核对。</a:t>
            </a:r>
          </a:p>
        </p:txBody>
      </p:sp>
      <p:sp>
        <p:nvSpPr>
          <p:cNvPr id="4813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spcBef>
                <a:spcPct val="20000"/>
              </a:spcBef>
              <a:buFont typeface="Wingdings" pitchFamily="2" charset="2"/>
              <a:buChar char="u"/>
            </a:pPr>
            <a:fld id="{3BD17B58-1857-416A-B881-76CE1A008CB8}" type="slidenum">
              <a:rPr lang="zh-CN" altLang="en-US" sz="1200"/>
              <a:pPr algn="r">
                <a:spcBef>
                  <a:spcPct val="20000"/>
                </a:spcBef>
                <a:buFont typeface="Wingdings" pitchFamily="2" charset="2"/>
                <a:buChar char="u"/>
              </a:pPr>
              <a:t>22</a:t>
            </a:fld>
            <a:endParaRPr lang="en-US" altLang="zh-CN" sz="12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anchor="t"/>
          <a:lstStyle/>
          <a:p>
            <a:r>
              <a:rPr lang="zh-CN" altLang="en-US">
                <a:ea typeface="宋体" charset="-122"/>
              </a:rPr>
              <a:t>答题卡</a:t>
            </a:r>
            <a:r>
              <a:rPr lang="en-US" altLang="zh-CN">
                <a:ea typeface="宋体" charset="-122"/>
              </a:rPr>
              <a:t>2</a:t>
            </a:r>
            <a:r>
              <a:rPr lang="zh-CN" altLang="en-US">
                <a:ea typeface="宋体" charset="-122"/>
              </a:rPr>
              <a:t>正面则增加了条形码粘贴框这部分，这样考生除需要填写个人信息外，还有把条形码粘贴在该位置。</a:t>
            </a:r>
          </a:p>
        </p:txBody>
      </p:sp>
      <p:sp>
        <p:nvSpPr>
          <p:cNvPr id="5018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spcBef>
                <a:spcPct val="20000"/>
              </a:spcBef>
              <a:buFont typeface="Wingdings" pitchFamily="2" charset="2"/>
              <a:buChar char="u"/>
            </a:pPr>
            <a:fld id="{E250BD3B-6DC6-491E-BC45-2FDCBD4BE7B1}" type="slidenum">
              <a:rPr lang="zh-CN" altLang="en-US" sz="1200"/>
              <a:pPr algn="r">
                <a:spcBef>
                  <a:spcPct val="20000"/>
                </a:spcBef>
                <a:buFont typeface="Wingdings" pitchFamily="2" charset="2"/>
                <a:buChar char="u"/>
              </a:pPr>
              <a:t>23</a:t>
            </a:fld>
            <a:endParaRPr lang="en-US" altLang="zh-CN" sz="12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apidbbs.cn/" TargetMode="Externa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0E839-016F-4760-A406-71613133330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21096-D46A-4176-966A-4749EA8707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22E2C0-792B-4ECB-85C2-B82FFDBE8F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564573-BA86-497F-9B23-04BFB059CD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6EB9B-2C60-4121-8781-D51C2F9863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7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800100" y="1601723"/>
            <a:ext cx="1227582" cy="1636776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750"/>
            </a:lvl1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937683" y="1601723"/>
            <a:ext cx="1227582" cy="1636776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750"/>
            </a:lvl1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/>
          </p:cNvPr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>
                <a:alpha val="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34464" tIns="107571" rIns="134464" bIns="107571"/>
          <a:lstStyle/>
          <a:p>
            <a:pPr algn="ctr" defTabSz="684213" eaLnBrk="0" hangingPunct="0">
              <a:lnSpc>
                <a:spcPct val="90000"/>
              </a:lnSpc>
            </a:pPr>
            <a:endParaRPr lang="zh-CN" altLang="en-US" sz="1700">
              <a:solidFill>
                <a:schemeClr val="tx1"/>
              </a:solidFill>
              <a:latin typeface="华文细黑" pitchFamily="2" charset="-122"/>
              <a:ea typeface="宋体" charset="-122"/>
              <a:cs typeface="Segoe UI" pitchFamily="34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 noChangeAspect="1"/>
          </p:cNvSpPr>
          <p:nvPr>
            <p:ph type="pic" sz="quarter" idx="10"/>
          </p:nvPr>
        </p:nvSpPr>
        <p:spPr>
          <a:xfrm>
            <a:off x="759375" y="1876778"/>
            <a:ext cx="685711" cy="9144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75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6"/>
          <p:cNvSpPr>
            <a:spLocks noGrp="1" noChangeAspect="1"/>
          </p:cNvSpPr>
          <p:nvPr>
            <p:ph type="pic" sz="quarter" idx="11"/>
          </p:nvPr>
        </p:nvSpPr>
        <p:spPr>
          <a:xfrm>
            <a:off x="3233411" y="1876778"/>
            <a:ext cx="685711" cy="9144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75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6"/>
          <p:cNvSpPr>
            <a:spLocks noGrp="1" noChangeAspect="1"/>
          </p:cNvSpPr>
          <p:nvPr>
            <p:ph type="pic" sz="quarter" idx="12"/>
          </p:nvPr>
        </p:nvSpPr>
        <p:spPr>
          <a:xfrm>
            <a:off x="5624898" y="1876778"/>
            <a:ext cx="685711" cy="914400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750"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D9138-CCB1-4733-8912-EE12BA13C0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2C6E7E-B023-4E8A-9110-345D8F52E8FF}" type="datetimeFigureOut">
              <a:rPr lang="zh-CN" altLang="en-US"/>
              <a:pPr>
                <a:defRPr/>
              </a:pPr>
              <a:t>2019/12/13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B532DB3-BB9E-44B7-B082-B5A3BCACA6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B45DB9E-5128-45F8-B5B6-282BD62A71AF}" type="datetimeFigureOut">
              <a:rPr lang="zh-CN" altLang="en-US"/>
              <a:pPr>
                <a:defRPr/>
              </a:pPr>
              <a:t>2019/12/13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9E9A3FB-52F1-41F1-8C87-93ADB86668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6974C0-482C-47BD-9987-D91942508A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87F5C-025D-46C9-8167-7D43A77AFF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97FA3-5FBD-44F2-8D38-0B9F7B2EA4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06D89-223F-4286-B328-6F30906DF0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EA3B1-DD77-4D2D-BD70-F8159D01D6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0AA88-4AF8-4AAF-B667-DAE319E5D30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9FE8F-A42D-482A-9325-3E0E06AA94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B4DD26A-B268-4934-B5F6-745B042E03F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Picture 7" descr="A6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1588" y="0"/>
            <a:ext cx="9197975" cy="689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图片 7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-107950" y="-100013"/>
            <a:ext cx="9307513" cy="699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1"/>
          <p:cNvPicPr>
            <a:picLocks noChangeAspect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323850" y="298450"/>
            <a:ext cx="2800350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4" r:id="rId3"/>
    <p:sldLayoutId id="2147483693" r:id="rId4"/>
    <p:sldLayoutId id="2147483692" r:id="rId5"/>
    <p:sldLayoutId id="2147483691" r:id="rId6"/>
    <p:sldLayoutId id="2147483690" r:id="rId7"/>
    <p:sldLayoutId id="2147483689" r:id="rId8"/>
    <p:sldLayoutId id="2147483688" r:id="rId9"/>
    <p:sldLayoutId id="2147483687" r:id="rId10"/>
    <p:sldLayoutId id="2147483686" r:id="rId11"/>
    <p:sldLayoutId id="2147483685" r:id="rId12"/>
    <p:sldLayoutId id="214748368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7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2" r:id="rId2"/>
    <p:sldLayoutId id="2147483701" r:id="rId3"/>
    <p:sldLayoutId id="2147483704" r:id="rId4"/>
    <p:sldLayoutId id="2147483700" r:id="rId5"/>
    <p:sldLayoutId id="2147483699" r:id="rId6"/>
    <p:sldLayoutId id="2147483705" r:id="rId7"/>
    <p:sldLayoutId id="2147483706" r:id="rId8"/>
    <p:sldLayoutId id="2147483698" r:id="rId9"/>
    <p:sldLayoutId id="2147483697" r:id="rId10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  <a:ea typeface="微软雅黑 Light" pitchFamily="34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  <a:ea typeface="微软雅黑 Light" pitchFamily="34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  <a:ea typeface="微软雅黑 Light" pitchFamily="34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  <a:ea typeface="微软雅黑 Light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  <a:ea typeface="微软雅黑 Light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  <a:ea typeface="微软雅黑 Light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  <a:ea typeface="微软雅黑 Light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charset="0"/>
          <a:ea typeface="微软雅黑 Light" pitchFamily="34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79388" y="1844675"/>
            <a:ext cx="8713787" cy="1943100"/>
          </a:xfrm>
        </p:spPr>
        <p:txBody>
          <a:bodyPr/>
          <a:lstStyle/>
          <a:p>
            <a:r>
              <a:rPr lang="en-US" altLang="zh-CN" sz="54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2019</a:t>
            </a:r>
            <a:r>
              <a:rPr lang="zh-CN" altLang="en-US" sz="54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年下半年外语等级考试</a:t>
            </a:r>
            <a:br>
              <a:rPr lang="zh-CN" altLang="en-US" sz="54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54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监考培训</a:t>
            </a:r>
            <a:br>
              <a:rPr lang="en-US" altLang="zh-CN" sz="54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</a:b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55650" y="4437063"/>
            <a:ext cx="7920038" cy="766762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湖州师范学院   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教务处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考试中心 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2019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日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      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52728F9-3406-4B0B-B7A7-7E787B002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91" y="1196752"/>
            <a:ext cx="8651193" cy="439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704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250"/>
            <a:ext cx="8229600" cy="1143000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材料袋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857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rgbClr val="FF9900"/>
                </a:solidFill>
                <a:latin typeface="华文楷体" pitchFamily="2" charset="-122"/>
                <a:ea typeface="华文楷体" pitchFamily="2" charset="-122"/>
              </a:rPr>
              <a:t>中途离场知情书（本次考试不放</a:t>
            </a:r>
            <a:r>
              <a:rPr lang="en-US" altLang="zh-CN" sz="2400" dirty="0">
                <a:solidFill>
                  <a:srgbClr val="FF9900"/>
                </a:solidFill>
                <a:latin typeface="华文楷体" pitchFamily="2" charset="-122"/>
                <a:ea typeface="华文楷体" pitchFamily="2" charset="-122"/>
              </a:rPr>
              <a:t>, </a:t>
            </a:r>
            <a:r>
              <a:rPr lang="zh-CN" altLang="en-US" sz="2400" dirty="0">
                <a:solidFill>
                  <a:srgbClr val="FF9900"/>
                </a:solidFill>
                <a:latin typeface="华文楷体" pitchFamily="2" charset="-122"/>
                <a:ea typeface="华文楷体" pitchFamily="2" charset="-122"/>
              </a:rPr>
              <a:t>如需要联系楼层考务）</a:t>
            </a:r>
            <a:endParaRPr lang="en-US" altLang="zh-CN" sz="2400" dirty="0">
              <a:solidFill>
                <a:srgbClr val="FF99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缺考违纪记录单</a:t>
            </a:r>
            <a:r>
              <a:rPr lang="zh-CN" altLang="en-US" sz="2400" dirty="0">
                <a:solidFill>
                  <a:srgbClr val="FF9900"/>
                </a:solidFill>
                <a:latin typeface="华文楷体" pitchFamily="2" charset="-122"/>
                <a:ea typeface="华文楷体" pitchFamily="2" charset="-122"/>
              </a:rPr>
              <a:t>（三级的在试卷袋内） 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板书、考务室清单 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监考操作规程单 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考生签到表 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考生照片表 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桌贴 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监考证（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张） 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8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笔袋（水笔、自动铅笔、水笔芯、铅笔芯、橡皮） 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9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信封袋（装手机）</a:t>
            </a:r>
            <a:r>
              <a:rPr lang="en-US" altLang="zh-CN" sz="2400"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solidFill>
                  <a:srgbClr val="FF9900"/>
                </a:solidFill>
                <a:latin typeface="华文楷体" pitchFamily="2" charset="-122"/>
                <a:ea typeface="华文楷体" pitchFamily="2" charset="-122"/>
              </a:rPr>
              <a:t>拿到材料袋后</a:t>
            </a:r>
            <a:r>
              <a:rPr lang="en-US" altLang="zh-CN" b="1" dirty="0">
                <a:solidFill>
                  <a:srgbClr val="FF99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b="1" dirty="0">
                <a:solidFill>
                  <a:srgbClr val="FF9900"/>
                </a:solidFill>
                <a:latin typeface="华文楷体" pitchFamily="2" charset="-122"/>
                <a:ea typeface="华文楷体" pitchFamily="2" charset="-122"/>
              </a:rPr>
              <a:t>麻烦监考老师先检查袋内材料是否齐全，如有遗漏立刻联系考务人员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908050"/>
            <a:ext cx="8229600" cy="1143000"/>
          </a:xfrm>
        </p:spPr>
        <p:txBody>
          <a:bodyPr/>
          <a:lstStyle/>
          <a:p>
            <a:r>
              <a:rPr lang="zh-CN" altLang="en-US" sz="3600" b="1">
                <a:solidFill>
                  <a:schemeClr val="tx1"/>
                </a:solidFill>
                <a:ea typeface="楷体" pitchFamily="49" charset="-122"/>
                <a:cs typeface="楷体_GB2312"/>
              </a:rPr>
              <a:t>四六级监考流程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4175" y="2097088"/>
            <a:ext cx="8569325" cy="49244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000">
                <a:latin typeface="楷体" pitchFamily="49" charset="-122"/>
                <a:ea typeface="楷体" pitchFamily="49" charset="-122"/>
                <a:cs typeface="楷体_GB2312"/>
              </a:rPr>
              <a:t>大学英语四级考试（括号内为六级时间）</a:t>
            </a:r>
          </a:p>
          <a:p>
            <a:pPr>
              <a:lnSpc>
                <a:spcPct val="90000"/>
              </a:lnSpc>
            </a:pPr>
            <a:r>
              <a:rPr lang="en-US" altLang="zh-CN" sz="2400">
                <a:latin typeface="楷体" pitchFamily="49" charset="-122"/>
                <a:ea typeface="楷体" pitchFamily="49" charset="-122"/>
                <a:cs typeface="楷体_GB2312"/>
              </a:rPr>
              <a:t>8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_GB2312"/>
              </a:rPr>
              <a:t>：</a:t>
            </a:r>
            <a:r>
              <a:rPr lang="en-US" altLang="zh-CN" sz="2400">
                <a:latin typeface="楷体" pitchFamily="49" charset="-122"/>
                <a:ea typeface="楷体" pitchFamily="49" charset="-122"/>
                <a:cs typeface="楷体_GB2312"/>
              </a:rPr>
              <a:t>45(14:45)	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_GB2312"/>
              </a:rPr>
              <a:t>第一次哨音，组织考生入场；</a:t>
            </a:r>
          </a:p>
          <a:p>
            <a:pPr>
              <a:lnSpc>
                <a:spcPct val="90000"/>
              </a:lnSpc>
            </a:pPr>
            <a:r>
              <a:rPr lang="en-US" altLang="zh-CN" sz="2400">
                <a:latin typeface="楷体" pitchFamily="49" charset="-122"/>
                <a:ea typeface="楷体" pitchFamily="49" charset="-122"/>
                <a:cs typeface="楷体_GB2312"/>
              </a:rPr>
              <a:t>9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_GB2312"/>
              </a:rPr>
              <a:t>：</a:t>
            </a:r>
            <a:r>
              <a:rPr lang="en-US" altLang="zh-CN" sz="2400">
                <a:latin typeface="楷体" pitchFamily="49" charset="-122"/>
                <a:ea typeface="楷体" pitchFamily="49" charset="-122"/>
                <a:cs typeface="楷体_GB2312"/>
              </a:rPr>
              <a:t>00(15:00)	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_GB2312"/>
              </a:rPr>
              <a:t>第二次哨音，发答题卡</a:t>
            </a:r>
            <a:r>
              <a:rPr lang="en-US" altLang="zh-CN" sz="2400">
                <a:latin typeface="楷体" pitchFamily="49" charset="-122"/>
                <a:ea typeface="楷体" pitchFamily="49" charset="-122"/>
                <a:cs typeface="楷体_GB2312"/>
              </a:rPr>
              <a:t>1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_GB2312"/>
              </a:rPr>
              <a:t>、答题卡</a:t>
            </a:r>
            <a:r>
              <a:rPr lang="en-US" altLang="zh-CN" sz="2400">
                <a:latin typeface="楷体" pitchFamily="49" charset="-122"/>
                <a:ea typeface="楷体" pitchFamily="49" charset="-122"/>
                <a:cs typeface="楷体_GB2312"/>
              </a:rPr>
              <a:t>2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_GB2312"/>
              </a:rPr>
              <a:t>与试题册 ，禁止迟到考生入场；</a:t>
            </a:r>
          </a:p>
          <a:p>
            <a:pPr>
              <a:lnSpc>
                <a:spcPct val="90000"/>
              </a:lnSpc>
            </a:pPr>
            <a:r>
              <a:rPr lang="en-US" altLang="zh-CN" sz="2400">
                <a:latin typeface="楷体" pitchFamily="49" charset="-122"/>
                <a:ea typeface="楷体" pitchFamily="49" charset="-122"/>
                <a:cs typeface="楷体_GB2312"/>
              </a:rPr>
              <a:t>9∶10(15:10)	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_GB2312"/>
              </a:rPr>
              <a:t>第三次哨音，考试正式开始（写作）； </a:t>
            </a:r>
          </a:p>
          <a:p>
            <a:pPr>
              <a:lnSpc>
                <a:spcPct val="90000"/>
              </a:lnSpc>
            </a:pPr>
            <a:r>
              <a:rPr lang="en-US" altLang="zh-CN" sz="2400">
                <a:latin typeface="楷体" pitchFamily="49" charset="-122"/>
                <a:ea typeface="楷体" pitchFamily="49" charset="-122"/>
                <a:cs typeface="楷体_GB2312"/>
              </a:rPr>
              <a:t>9∶40(15:40)	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_GB2312"/>
              </a:rPr>
              <a:t>写作结束，考生打开试题册，听力开始；</a:t>
            </a:r>
          </a:p>
          <a:p>
            <a:pPr>
              <a:lnSpc>
                <a:spcPct val="90000"/>
              </a:lnSpc>
            </a:pPr>
            <a:r>
              <a:rPr lang="en-US" altLang="zh-CN" sz="2400">
                <a:latin typeface="楷体" pitchFamily="49" charset="-122"/>
                <a:ea typeface="楷体" pitchFamily="49" charset="-122"/>
                <a:cs typeface="楷体_GB2312"/>
              </a:rPr>
              <a:t>10∶05(16:10)	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_GB2312"/>
              </a:rPr>
              <a:t>第四次哨音，听力结束，收答题卡</a:t>
            </a:r>
            <a:r>
              <a:rPr lang="en-US" altLang="zh-CN" sz="2400">
                <a:latin typeface="楷体" pitchFamily="49" charset="-122"/>
                <a:ea typeface="楷体" pitchFamily="49" charset="-122"/>
                <a:cs typeface="楷体_GB2312"/>
              </a:rPr>
              <a:t>1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_GB2312"/>
              </a:rPr>
              <a:t>； </a:t>
            </a:r>
          </a:p>
          <a:p>
            <a:pPr>
              <a:lnSpc>
                <a:spcPct val="90000"/>
              </a:lnSpc>
            </a:pPr>
            <a:r>
              <a:rPr lang="en-US" altLang="zh-CN" sz="2400">
                <a:latin typeface="楷体" pitchFamily="49" charset="-122"/>
                <a:ea typeface="楷体" pitchFamily="49" charset="-122"/>
                <a:cs typeface="楷体_GB2312"/>
              </a:rPr>
              <a:t>10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_GB2312"/>
              </a:rPr>
              <a:t>：</a:t>
            </a:r>
            <a:r>
              <a:rPr lang="en-US" altLang="zh-CN" sz="2400">
                <a:latin typeface="楷体" pitchFamily="49" charset="-122"/>
                <a:ea typeface="楷体" pitchFamily="49" charset="-122"/>
                <a:cs typeface="楷体_GB2312"/>
              </a:rPr>
              <a:t>10(16:15)	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_GB2312"/>
              </a:rPr>
              <a:t>第五次哨音，考生继续作答；</a:t>
            </a:r>
          </a:p>
          <a:p>
            <a:pPr>
              <a:lnSpc>
                <a:spcPct val="90000"/>
              </a:lnSpc>
            </a:pPr>
            <a:r>
              <a:rPr lang="en-US" altLang="zh-CN" sz="2400">
                <a:latin typeface="楷体" pitchFamily="49" charset="-122"/>
                <a:ea typeface="楷体" pitchFamily="49" charset="-122"/>
                <a:cs typeface="楷体_GB2312"/>
              </a:rPr>
              <a:t>11∶20 (17:25)	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_GB2312"/>
              </a:rPr>
              <a:t>第六次哨音，考试结束，收答题卡</a:t>
            </a:r>
            <a:r>
              <a:rPr lang="en-US" altLang="zh-CN" sz="2400">
                <a:latin typeface="楷体" pitchFamily="49" charset="-122"/>
                <a:ea typeface="楷体" pitchFamily="49" charset="-122"/>
                <a:cs typeface="楷体_GB2312"/>
              </a:rPr>
              <a:t>2</a:t>
            </a:r>
            <a:r>
              <a:rPr lang="zh-CN" altLang="en-US" sz="2400">
                <a:latin typeface="楷体" pitchFamily="49" charset="-122"/>
                <a:ea typeface="楷体" pitchFamily="49" charset="-122"/>
                <a:cs typeface="楷体_GB2312"/>
              </a:rPr>
              <a:t>和试题册。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12775" y="2574925"/>
            <a:ext cx="8229600" cy="44545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zh-CN">
                <a:latin typeface="楷体_GB2312"/>
                <a:ea typeface="楷体_GB2312"/>
                <a:cs typeface="楷体_GB2312"/>
              </a:rPr>
              <a:t>8</a:t>
            </a:r>
            <a:r>
              <a:rPr lang="zh-CN" altLang="en-US">
                <a:latin typeface="楷体_GB2312"/>
                <a:ea typeface="楷体_GB2312"/>
                <a:cs typeface="楷体_GB2312"/>
              </a:rPr>
              <a:t>：</a:t>
            </a:r>
            <a:r>
              <a:rPr lang="zh-CN" altLang="zh-CN">
                <a:latin typeface="楷体_GB2312"/>
                <a:ea typeface="楷体_GB2312"/>
                <a:cs typeface="楷体_GB2312"/>
              </a:rPr>
              <a:t>45  </a:t>
            </a:r>
            <a:r>
              <a:rPr lang="zh-CN" altLang="en-US">
                <a:latin typeface="楷体_GB2312"/>
                <a:ea typeface="楷体_GB2312"/>
                <a:cs typeface="楷体_GB2312"/>
              </a:rPr>
              <a:t>第一次哨音，组织考生入场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>
                <a:latin typeface="楷体_GB2312"/>
                <a:ea typeface="楷体_GB2312"/>
                <a:cs typeface="楷体_GB2312"/>
              </a:rPr>
              <a:t>9</a:t>
            </a:r>
            <a:r>
              <a:rPr lang="zh-CN" altLang="en-US">
                <a:latin typeface="楷体_GB2312"/>
                <a:ea typeface="楷体_GB2312"/>
                <a:cs typeface="楷体_GB2312"/>
              </a:rPr>
              <a:t>：</a:t>
            </a:r>
            <a:r>
              <a:rPr lang="zh-CN" altLang="zh-CN">
                <a:latin typeface="楷体_GB2312"/>
                <a:ea typeface="楷体_GB2312"/>
                <a:cs typeface="楷体_GB2312"/>
              </a:rPr>
              <a:t>00  </a:t>
            </a:r>
            <a:r>
              <a:rPr lang="zh-CN" altLang="en-US">
                <a:latin typeface="楷体_GB2312"/>
                <a:ea typeface="楷体_GB2312"/>
                <a:cs typeface="楷体_GB2312"/>
              </a:rPr>
              <a:t>第二次哨音，发试卷和答题卡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>
                <a:latin typeface="楷体_GB2312"/>
                <a:ea typeface="楷体_GB2312"/>
                <a:cs typeface="楷体_GB2312"/>
              </a:rPr>
              <a:t>9</a:t>
            </a:r>
            <a:r>
              <a:rPr lang="zh-CN" altLang="en-US">
                <a:latin typeface="楷体_GB2312"/>
                <a:ea typeface="楷体_GB2312"/>
                <a:cs typeface="楷体_GB2312"/>
              </a:rPr>
              <a:t>：</a:t>
            </a:r>
            <a:r>
              <a:rPr lang="zh-CN" altLang="zh-CN">
                <a:latin typeface="楷体_GB2312"/>
                <a:ea typeface="楷体_GB2312"/>
                <a:cs typeface="楷体_GB2312"/>
              </a:rPr>
              <a:t>15  </a:t>
            </a:r>
            <a:r>
              <a:rPr lang="zh-CN" altLang="en-US">
                <a:latin typeface="楷体_GB2312"/>
                <a:ea typeface="楷体_GB2312"/>
                <a:cs typeface="楷体_GB2312"/>
              </a:rPr>
              <a:t>第三次哨音，考试开始（听力）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>
                <a:latin typeface="楷体_GB2312"/>
                <a:ea typeface="楷体_GB2312"/>
                <a:cs typeface="楷体_GB2312"/>
              </a:rPr>
              <a:t>11</a:t>
            </a:r>
            <a:r>
              <a:rPr lang="zh-CN" altLang="en-US">
                <a:latin typeface="楷体_GB2312"/>
                <a:ea typeface="楷体_GB2312"/>
                <a:cs typeface="楷体_GB2312"/>
              </a:rPr>
              <a:t>：</a:t>
            </a:r>
            <a:r>
              <a:rPr lang="zh-CN" altLang="zh-CN">
                <a:latin typeface="楷体_GB2312"/>
                <a:ea typeface="楷体_GB2312"/>
                <a:cs typeface="楷体_GB2312"/>
              </a:rPr>
              <a:t>15 </a:t>
            </a:r>
            <a:r>
              <a:rPr lang="zh-CN" altLang="en-US">
                <a:latin typeface="楷体_GB2312"/>
                <a:ea typeface="楷体_GB2312"/>
                <a:cs typeface="楷体_GB2312"/>
              </a:rPr>
              <a:t>第四次哨音，考试结束，收卷。</a:t>
            </a:r>
          </a:p>
          <a:p>
            <a:pPr>
              <a:lnSpc>
                <a:spcPct val="90000"/>
              </a:lnSpc>
              <a:buFontTx/>
              <a:buNone/>
            </a:pPr>
            <a:endParaRPr lang="zh-CN" altLang="zh-CN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37890" name="Rectangle 3"/>
          <p:cNvSpPr>
            <a:spLocks noGrp="1" noChangeArrowheads="1"/>
          </p:cNvSpPr>
          <p:nvPr/>
        </p:nvSpPr>
        <p:spPr bwMode="auto">
          <a:xfrm>
            <a:off x="395288" y="1062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600">
                <a:solidFill>
                  <a:schemeClr val="tx1"/>
                </a:solidFill>
                <a:ea typeface="楷体_GB2312"/>
                <a:cs typeface="楷体_GB2312"/>
              </a:rPr>
              <a:t>三级监考流程</a:t>
            </a:r>
            <a:endParaRPr lang="zh-CN" altLang="en-US" sz="4400" b="0">
              <a:solidFill>
                <a:schemeClr val="tx1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28713"/>
            <a:ext cx="8229600" cy="1143000"/>
          </a:xfrm>
        </p:spPr>
        <p:txBody>
          <a:bodyPr/>
          <a:lstStyle/>
          <a:p>
            <a:r>
              <a:rPr lang="zh-CN" altLang="en-US" sz="66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学生进场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8229600" cy="4525962"/>
          </a:xfrm>
        </p:spPr>
        <p:txBody>
          <a:bodyPr/>
          <a:lstStyle/>
          <a:p>
            <a:endParaRPr lang="en-US" altLang="zh-CN" sz="280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440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440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4400">
                <a:latin typeface="华文楷体" pitchFamily="2" charset="-122"/>
                <a:ea typeface="华文楷体" pitchFamily="2" charset="-122"/>
              </a:rPr>
              <a:t>45</a:t>
            </a:r>
            <a:r>
              <a:rPr lang="zh-CN" altLang="en-US" sz="440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4400"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440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4400">
                <a:latin typeface="华文楷体" pitchFamily="2" charset="-122"/>
                <a:ea typeface="华文楷体" pitchFamily="2" charset="-122"/>
              </a:rPr>
              <a:t>45</a:t>
            </a:r>
            <a:r>
              <a:rPr lang="zh-CN" altLang="en-US" sz="4400">
                <a:latin typeface="华文楷体" pitchFamily="2" charset="-122"/>
                <a:ea typeface="华文楷体" pitchFamily="2" charset="-122"/>
              </a:rPr>
              <a:t>）学生进场，进场前提醒下外面考生，先去上厕所：一旦进入考场，中途不得离场，否则按违规成绩作</a:t>
            </a:r>
            <a:r>
              <a:rPr lang="en-US" altLang="zh-CN" sz="440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4400">
                <a:latin typeface="华文楷体" pitchFamily="2" charset="-122"/>
                <a:ea typeface="华文楷体" pitchFamily="2" charset="-122"/>
              </a:rPr>
              <a:t>分。</a:t>
            </a:r>
          </a:p>
          <a:p>
            <a:endParaRPr lang="zh-CN" altLang="en-US" sz="280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3"/>
          <p:cNvSpPr txBox="1">
            <a:spLocks noChangeArrowheads="1"/>
          </p:cNvSpPr>
          <p:nvPr/>
        </p:nvSpPr>
        <p:spPr bwMode="auto">
          <a:xfrm>
            <a:off x="1546225" y="1628775"/>
            <a:ext cx="60499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tx1"/>
                </a:solidFill>
              </a:rPr>
              <a:t>9(15)</a:t>
            </a:r>
            <a:r>
              <a:rPr lang="zh-CN" altLang="en-US">
                <a:solidFill>
                  <a:schemeClr val="tx1"/>
                </a:solidFill>
              </a:rPr>
              <a:t>点之后发现携带手机、智能手表、智能手环，按作弊处理 </a:t>
            </a:r>
          </a:p>
        </p:txBody>
      </p:sp>
      <p:sp>
        <p:nvSpPr>
          <p:cNvPr id="39938" name="Text Box 5"/>
          <p:cNvSpPr txBox="1">
            <a:spLocks noChangeArrowheads="1"/>
          </p:cNvSpPr>
          <p:nvPr/>
        </p:nvSpPr>
        <p:spPr bwMode="auto">
          <a:xfrm>
            <a:off x="755650" y="4629150"/>
            <a:ext cx="763270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</a:rPr>
              <a:t>特别注意，这次对考生的两证问题需统一操作，试卷下发前，手机和两证问题必须处理好。</a:t>
            </a:r>
          </a:p>
          <a:p>
            <a:pPr>
              <a:spcBef>
                <a:spcPct val="50000"/>
              </a:spcBef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993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592388"/>
            <a:ext cx="8435975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3284538"/>
            <a:ext cx="8229600" cy="414972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zh-CN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>
                <a:latin typeface="楷体" pitchFamily="49" charset="-122"/>
                <a:ea typeface="楷体" pitchFamily="49" charset="-122"/>
              </a:rPr>
              <a:t>     (1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）考前，与考试无关物品放置考场</a:t>
            </a:r>
            <a:r>
              <a:rPr lang="zh-CN" altLang="en-US" sz="2800" b="1">
                <a:solidFill>
                  <a:srgbClr val="FF9900"/>
                </a:solidFill>
                <a:latin typeface="楷体" pitchFamily="49" charset="-122"/>
                <a:ea typeface="楷体" pitchFamily="49" charset="-122"/>
              </a:rPr>
              <a:t>门外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buFontTx/>
              <a:buNone/>
            </a:pPr>
            <a:r>
              <a:rPr lang="zh-CN" altLang="zh-CN" sz="280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）手机违纪作弊一般能被发现，高科技作弊是防不胜防，无线信号接收装置多为手表、橡皮、笔、文具盒等，监考老师要重点检查，及时发现可疑行为。（学校今年与无线电部门配合）</a:t>
            </a:r>
          </a:p>
          <a:p>
            <a:pPr>
              <a:buFontTx/>
              <a:buNone/>
            </a:pPr>
            <a:endParaRPr lang="en-US" altLang="zh-CN" sz="280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40962" name="Rectangle 3"/>
          <p:cNvSpPr>
            <a:spLocks noGrp="1" noChangeArrowheads="1"/>
          </p:cNvSpPr>
          <p:nvPr/>
        </p:nvSpPr>
        <p:spPr bwMode="auto">
          <a:xfrm>
            <a:off x="395288" y="10525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6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考前强调</a:t>
            </a:r>
            <a:endParaRPr lang="zh-CN" altLang="en-US" sz="4400" b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963" name="Text Box 4"/>
          <p:cNvSpPr txBox="1">
            <a:spLocks noChangeArrowheads="1"/>
          </p:cNvSpPr>
          <p:nvPr/>
        </p:nvSpPr>
        <p:spPr bwMode="auto">
          <a:xfrm>
            <a:off x="684213" y="1989138"/>
            <a:ext cx="75596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考试前，监考教师清场要</a:t>
            </a:r>
            <a:r>
              <a:rPr lang="zh-CN" altLang="en-US" sz="2800">
                <a:solidFill>
                  <a:srgbClr val="FF9900"/>
                </a:solidFill>
                <a:latin typeface="华文楷体" pitchFamily="2" charset="-122"/>
                <a:ea typeface="华文楷体" pitchFamily="2" charset="-122"/>
              </a:rPr>
              <a:t>彻底</a:t>
            </a:r>
            <a:r>
              <a:rPr lang="zh-CN" altLang="en-US" sz="2800" b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，向考生强调本次考试启用标准化考场，考试全过程视频监控，务必要求学生考试不要违纪作弊。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>
          <a:xfrm>
            <a:off x="601663" y="908050"/>
            <a:ext cx="8229600" cy="1143000"/>
          </a:xfrm>
        </p:spPr>
        <p:txBody>
          <a:bodyPr/>
          <a:lstStyle/>
          <a:p>
            <a:r>
              <a:rPr lang="zh-CN" altLang="en-US" sz="4000" b="1">
                <a:solidFill>
                  <a:schemeClr val="tx1"/>
                </a:solidFill>
                <a:ea typeface="楷体_GB2312"/>
                <a:cs typeface="楷体_GB2312"/>
              </a:rPr>
              <a:t>使用金属探测仪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08400" y="2233613"/>
            <a:ext cx="5122863" cy="452596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/>
              <a:t>        </a:t>
            </a:r>
            <a:r>
              <a:rPr lang="zh-CN" altLang="en-US">
                <a:ea typeface="楷体_GB2312"/>
                <a:cs typeface="楷体_GB2312"/>
              </a:rPr>
              <a:t>开考前向学生展示金属探测仪，并告之手机、智能手表、智能手环等电子产品不得带到座位上，否则发现按作弊处理。</a:t>
            </a:r>
          </a:p>
          <a:p>
            <a:pPr>
              <a:buFontTx/>
              <a:buNone/>
            </a:pPr>
            <a:endParaRPr lang="zh-CN" altLang="en-US">
              <a:ea typeface="楷体_GB2312"/>
              <a:cs typeface="楷体_GB2312"/>
            </a:endParaRPr>
          </a:p>
          <a:p>
            <a:pPr>
              <a:buFontTx/>
              <a:buNone/>
            </a:pPr>
            <a:r>
              <a:rPr lang="zh-CN" altLang="en-US">
                <a:ea typeface="楷体_GB2312"/>
                <a:cs typeface="楷体_GB2312"/>
              </a:rPr>
              <a:t>  </a:t>
            </a:r>
            <a:r>
              <a:rPr lang="zh-CN" altLang="en-US" b="1">
                <a:ea typeface="楷体_GB2312"/>
                <a:cs typeface="楷体_GB2312"/>
              </a:rPr>
              <a:t>态度要坚决，语气要严厉</a:t>
            </a:r>
          </a:p>
        </p:txBody>
      </p:sp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838450"/>
            <a:ext cx="2952750" cy="288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16013" y="1773238"/>
            <a:ext cx="6985000" cy="4535487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400">
                <a:latin typeface="楷体_GB2312"/>
                <a:ea typeface="楷体_GB2312"/>
                <a:cs typeface="楷体_GB2312"/>
              </a:rPr>
              <a:t>检查内容：</a:t>
            </a:r>
          </a:p>
          <a:p>
            <a:pPr>
              <a:buFontTx/>
              <a:buNone/>
            </a:pPr>
            <a:r>
              <a:rPr lang="en-US" altLang="zh-CN" sz="2400">
                <a:latin typeface="楷体_GB2312"/>
                <a:ea typeface="楷体_GB2312"/>
                <a:cs typeface="楷体_GB2312"/>
              </a:rPr>
              <a:t>1.</a:t>
            </a:r>
            <a:r>
              <a:rPr lang="zh-CN" altLang="en-US" sz="2400">
                <a:latin typeface="楷体_GB2312"/>
                <a:ea typeface="楷体_GB2312"/>
                <a:cs typeface="楷体_GB2312"/>
              </a:rPr>
              <a:t>考场座位表照片与考生准考证上是否一致（防代考）。</a:t>
            </a:r>
          </a:p>
          <a:p>
            <a:pPr lvl="2">
              <a:buFontTx/>
              <a:buNone/>
            </a:pPr>
            <a:endParaRPr lang="en-US" altLang="zh-CN">
              <a:latin typeface="楷体_GB2312"/>
              <a:ea typeface="楷体_GB2312"/>
              <a:cs typeface="楷体_GB2312"/>
            </a:endParaRPr>
          </a:p>
          <a:p>
            <a:pPr>
              <a:buFontTx/>
              <a:buNone/>
            </a:pPr>
            <a:r>
              <a:rPr lang="en-US" altLang="zh-CN" sz="2400" b="1">
                <a:solidFill>
                  <a:srgbClr val="FF9900"/>
                </a:solidFill>
                <a:latin typeface="楷体_GB2312"/>
                <a:ea typeface="楷体_GB2312"/>
                <a:cs typeface="楷体_GB2312"/>
              </a:rPr>
              <a:t>2.</a:t>
            </a:r>
            <a:r>
              <a:rPr lang="zh-CN" altLang="en-US" sz="2400" b="1">
                <a:solidFill>
                  <a:srgbClr val="FF9900"/>
                </a:solidFill>
                <a:latin typeface="楷体_GB2312"/>
                <a:ea typeface="楷体_GB2312"/>
                <a:cs typeface="楷体_GB2312"/>
              </a:rPr>
              <a:t>考生试卷、答题卡填涂的信息是否正确；</a:t>
            </a:r>
          </a:p>
          <a:p>
            <a:pPr>
              <a:buFontTx/>
              <a:buNone/>
            </a:pPr>
            <a:endParaRPr lang="zh-CN" altLang="en-US" sz="2400">
              <a:latin typeface="楷体_GB2312"/>
              <a:ea typeface="楷体_GB2312"/>
              <a:cs typeface="楷体_GB2312"/>
            </a:endParaRPr>
          </a:p>
          <a:p>
            <a:pPr>
              <a:buFontTx/>
              <a:buNone/>
            </a:pPr>
            <a:r>
              <a:rPr lang="en-US" altLang="zh-CN" sz="2400">
                <a:latin typeface="楷体_GB2312"/>
                <a:ea typeface="楷体_GB2312"/>
                <a:cs typeface="楷体_GB2312"/>
              </a:rPr>
              <a:t>3.</a:t>
            </a:r>
            <a:r>
              <a:rPr lang="zh-CN" altLang="en-US" sz="2400">
                <a:latin typeface="楷体_GB2312"/>
                <a:ea typeface="楷体_GB2312"/>
                <a:cs typeface="楷体_GB2312"/>
              </a:rPr>
              <a:t>使用金属探测仪对每个考生进行检查（主要是口袋部位）。</a:t>
            </a:r>
          </a:p>
          <a:p>
            <a:pPr>
              <a:buFontTx/>
              <a:buNone/>
            </a:pPr>
            <a:endParaRPr lang="en-US" altLang="zh-CN" sz="2400">
              <a:latin typeface="楷体_GB2312"/>
              <a:ea typeface="楷体_GB2312"/>
              <a:cs typeface="楷体_GB2312"/>
            </a:endParaRPr>
          </a:p>
          <a:p>
            <a:pPr>
              <a:buFontTx/>
              <a:buNone/>
            </a:pPr>
            <a:r>
              <a:rPr lang="en-US" altLang="zh-CN" sz="2400">
                <a:latin typeface="楷体_GB2312"/>
                <a:ea typeface="楷体_GB2312"/>
                <a:cs typeface="楷体_GB2312"/>
              </a:rPr>
              <a:t>4.</a:t>
            </a:r>
            <a:r>
              <a:rPr lang="zh-CN" altLang="en-US" sz="2400">
                <a:latin typeface="楷体_GB2312"/>
                <a:ea typeface="楷体_GB2312"/>
                <a:cs typeface="楷体_GB2312"/>
              </a:rPr>
              <a:t>检查学生手表、眼镜（眼镜盒）与文具盒是否有问题。</a:t>
            </a:r>
            <a:endParaRPr lang="en-US" altLang="zh-CN" sz="240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/>
        </p:nvSpPr>
        <p:spPr bwMode="auto">
          <a:xfrm>
            <a:off x="395288" y="6286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4000">
                <a:solidFill>
                  <a:schemeClr val="tx1"/>
                </a:solidFill>
                <a:ea typeface="楷体_GB2312"/>
                <a:cs typeface="楷体_GB2312"/>
              </a:rPr>
              <a:t>检查工作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1"/>
          <p:cNvSpPr>
            <a:spLocks noGrp="1" noChangeArrowheads="1"/>
          </p:cNvSpPr>
          <p:nvPr>
            <p:ph type="title"/>
          </p:nvPr>
        </p:nvSpPr>
        <p:spPr>
          <a:xfrm>
            <a:off x="493713" y="985838"/>
            <a:ext cx="8229600" cy="11430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次提醒确认工作</a:t>
            </a:r>
          </a:p>
        </p:txBody>
      </p:sp>
      <p:pic>
        <p:nvPicPr>
          <p:cNvPr id="44034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7350" y="2563813"/>
            <a:ext cx="8442325" cy="1439862"/>
          </a:xfrm>
        </p:spPr>
      </p:pic>
      <p:pic>
        <p:nvPicPr>
          <p:cNvPr id="44035" name="图片 4"/>
          <p:cNvPicPr>
            <a:picLocks noChangeAspect="1" noChangeArrowheads="1"/>
          </p:cNvPicPr>
          <p:nvPr/>
        </p:nvPicPr>
        <p:blipFill>
          <a:blip r:embed="rId3"/>
          <a:srcRect r="3249"/>
          <a:stretch>
            <a:fillRect/>
          </a:stretch>
        </p:blipFill>
        <p:spPr bwMode="auto">
          <a:xfrm>
            <a:off x="323850" y="4437063"/>
            <a:ext cx="8569325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两证问题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4997450"/>
          </a:xfrm>
        </p:spPr>
        <p:txBody>
          <a:bodyPr/>
          <a:lstStyle/>
          <a:p>
            <a:r>
              <a:rPr lang="en-US" altLang="zh-CN" dirty="0">
                <a:latin typeface="楷体" pitchFamily="49" charset="-122"/>
                <a:ea typeface="楷体" pitchFamily="49" charset="-122"/>
              </a:rPr>
              <a:t>--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原始要求；考生需携带身份证、准考证参加考试 </a:t>
            </a:r>
            <a:endParaRPr lang="en-US" altLang="zh-CN" dirty="0">
              <a:latin typeface="楷体" pitchFamily="49" charset="-122"/>
              <a:ea typeface="楷体" pitchFamily="49" charset="-122"/>
            </a:endParaRPr>
          </a:p>
          <a:p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dirty="0">
                <a:solidFill>
                  <a:srgbClr val="CC3300"/>
                </a:solidFill>
                <a:latin typeface="楷体" pitchFamily="49" charset="-122"/>
                <a:ea typeface="楷体" pitchFamily="49" charset="-122"/>
              </a:rPr>
              <a:t>NEW </a:t>
            </a:r>
            <a:r>
              <a:rPr lang="zh-CN" altLang="en-US" dirty="0">
                <a:solidFill>
                  <a:srgbClr val="CC3300"/>
                </a:solidFill>
                <a:latin typeface="楷体" pitchFamily="49" charset="-122"/>
                <a:ea typeface="楷体" pitchFamily="49" charset="-122"/>
              </a:rPr>
              <a:t>带钢印，照片清晰的学生证可以代替身份证；</a:t>
            </a:r>
            <a:endParaRPr lang="en-US" altLang="zh-CN" dirty="0">
              <a:solidFill>
                <a:srgbClr val="CC33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dirty="0">
              <a:solidFill>
                <a:srgbClr val="FF33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73991" y="1124744"/>
            <a:ext cx="8893175" cy="5544616"/>
          </a:xfrm>
        </p:spPr>
        <p:txBody>
          <a:bodyPr/>
          <a:lstStyle/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干扰考生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在听力开始之后，监考员务必停止走动，保持教室一前一后监考状态。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一共两次提醒考生时间：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9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：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35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（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15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：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35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）提醒考生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5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分钟后开始听力；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11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：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10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（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17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：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15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）提醒考生还有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10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分钟考试结束。</a:t>
            </a:r>
          </a:p>
          <a:p>
            <a:pPr>
              <a:lnSpc>
                <a:spcPct val="90000"/>
              </a:lnSpc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注意：给教室里提供的台钟，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不要面向学生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。此时间仅供参考，具体时间以哨音为准。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楷体_GB2312"/>
            </a:endParaRPr>
          </a:p>
          <a:p>
            <a:pPr>
              <a:lnSpc>
                <a:spcPct val="90000"/>
              </a:lnSpc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收音干扰：听力开始前，关闭信号屏蔽器；听力结束后，立刻开启。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  <a:cs typeface="楷体_GB2312"/>
            </a:endParaRPr>
          </a:p>
          <a:p>
            <a:pPr>
              <a:lnSpc>
                <a:spcPct val="90000"/>
              </a:lnSpc>
            </a:pP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cs typeface="楷体_GB2312"/>
            </a:endParaRPr>
          </a:p>
        </p:txBody>
      </p:sp>
      <p:sp>
        <p:nvSpPr>
          <p:cNvPr id="45058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zh-CN" altLang="en-US" sz="36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常见问题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/>
        </p:nvSpPr>
        <p:spPr bwMode="auto">
          <a:xfrm>
            <a:off x="395288" y="7651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填写考试材料相关的信息</a:t>
            </a: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736725"/>
            <a:ext cx="8435975" cy="45259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  答题卡袋、试卷袋封面上各栏信息填写点如实填。</a:t>
            </a:r>
          </a:p>
          <a:p>
            <a:pPr>
              <a:buFontTx/>
              <a:buNone/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     （1）湖州师范学院和求真学院等级考试属于同一个考点，考点名称是湖州师范学院，因此试卷的学校栏统一填写“湖州师范学院”。</a:t>
            </a:r>
          </a:p>
          <a:p>
            <a:pPr>
              <a:buFontTx/>
              <a:buNone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         四六级学校代码：33010</a:t>
            </a:r>
          </a:p>
          <a:p>
            <a:pPr>
              <a:buFontTx/>
              <a:buNone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         三级学校代码：23010</a:t>
            </a:r>
          </a:p>
          <a:p>
            <a:pPr>
              <a:buFontTx/>
              <a:buNone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         校区：0</a:t>
            </a:r>
          </a:p>
          <a:p>
            <a:pPr>
              <a:buFontTx/>
              <a:buNone/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     （2）两位监考签名不要签错位置，主考或考务负责是学院和教务处领导。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内容占位符 2"/>
          <p:cNvSpPr txBox="1">
            <a:spLocks/>
          </p:cNvSpPr>
          <p:nvPr/>
        </p:nvSpPr>
        <p:spPr bwMode="auto">
          <a:xfrm>
            <a:off x="323850" y="1230313"/>
            <a:ext cx="8229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buFont typeface="Wingdings" pitchFamily="2" charset="2"/>
              <a:buChar char="p"/>
            </a:pPr>
            <a:r>
              <a:rPr lang="zh-CN" altLang="zh-CN" sz="2200" u="sng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试题册背面内容有作文题目、准考证号填写栏、姓名填写栏以及条形码粘贴条。</a:t>
            </a:r>
            <a:endParaRPr lang="zh-CN" altLang="en-US" sz="2200" u="sng">
              <a:solidFill>
                <a:schemeClr val="tx1"/>
              </a:solidFill>
              <a:latin typeface="楷体_GB2312"/>
              <a:ea typeface="楷体_GB2312"/>
              <a:cs typeface="楷体_GB2312"/>
            </a:endParaRPr>
          </a:p>
        </p:txBody>
      </p:sp>
      <p:pic>
        <p:nvPicPr>
          <p:cNvPr id="17412" name="Picture 11" descr="C:\Users\Administrator\AppData\Roaming\Tencent\Users\58445695\QQ\WinTemp\RichOle\EHVQM{7_D%T7E$`)8S[%0PM.jpg"/>
          <p:cNvPicPr>
            <a:picLocks noChangeAspect="1" noChangeArrowheads="1"/>
          </p:cNvPicPr>
          <p:nvPr/>
        </p:nvPicPr>
        <p:blipFill>
          <a:blip r:embed="rId3"/>
          <a:srcRect b="7652"/>
          <a:stretch>
            <a:fillRect/>
          </a:stretch>
        </p:blipFill>
        <p:spPr bwMode="auto">
          <a:xfrm>
            <a:off x="1835150" y="2324100"/>
            <a:ext cx="3876675" cy="434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线形标注 1 13"/>
          <p:cNvSpPr>
            <a:spLocks/>
          </p:cNvSpPr>
          <p:nvPr/>
        </p:nvSpPr>
        <p:spPr bwMode="auto">
          <a:xfrm>
            <a:off x="3779838" y="2232025"/>
            <a:ext cx="4537075" cy="2376488"/>
          </a:xfrm>
          <a:prstGeom prst="borderCallout1">
            <a:avLst>
              <a:gd name="adj1" fmla="val 18750"/>
              <a:gd name="adj2" fmla="val -8333"/>
              <a:gd name="adj3" fmla="val 112500"/>
              <a:gd name="adj4" fmla="val -38333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/>
          </a:p>
        </p:txBody>
      </p:sp>
      <p:sp>
        <p:nvSpPr>
          <p:cNvPr id="17414" name="线形标注 2 14"/>
          <p:cNvSpPr>
            <a:spLocks/>
          </p:cNvSpPr>
          <p:nvPr/>
        </p:nvSpPr>
        <p:spPr bwMode="auto">
          <a:xfrm>
            <a:off x="1763713" y="2520950"/>
            <a:ext cx="4103687" cy="2232025"/>
          </a:xfrm>
          <a:prstGeom prst="borderCallout2">
            <a:avLst>
              <a:gd name="adj1" fmla="val 18750"/>
              <a:gd name="adj2" fmla="val -1278"/>
              <a:gd name="adj3" fmla="val 18750"/>
              <a:gd name="adj4" fmla="val -16667"/>
              <a:gd name="adj5" fmla="val 34898"/>
              <a:gd name="adj6" fmla="val -31597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rgbClr val="FFC000"/>
              </a:solidFill>
            </a:endParaRPr>
          </a:p>
        </p:txBody>
      </p:sp>
      <p:sp>
        <p:nvSpPr>
          <p:cNvPr id="17415" name="TextBox 15"/>
          <p:cNvSpPr txBox="1">
            <a:spLocks noChangeArrowheads="1"/>
          </p:cNvSpPr>
          <p:nvPr/>
        </p:nvSpPr>
        <p:spPr bwMode="auto">
          <a:xfrm>
            <a:off x="0" y="3384550"/>
            <a:ext cx="1619250" cy="36988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C000"/>
                </a:solidFill>
              </a:rPr>
              <a:t>作文题目区域</a:t>
            </a:r>
          </a:p>
        </p:txBody>
      </p:sp>
      <p:sp>
        <p:nvSpPr>
          <p:cNvPr id="17416" name="线形标注 2 16"/>
          <p:cNvSpPr>
            <a:spLocks/>
          </p:cNvSpPr>
          <p:nvPr/>
        </p:nvSpPr>
        <p:spPr bwMode="auto">
          <a:xfrm>
            <a:off x="1835150" y="5040313"/>
            <a:ext cx="2736850" cy="1584325"/>
          </a:xfrm>
          <a:prstGeom prst="borderCallout2">
            <a:avLst>
              <a:gd name="adj1" fmla="val 18750"/>
              <a:gd name="adj2" fmla="val -1278"/>
              <a:gd name="adj3" fmla="val 18750"/>
              <a:gd name="adj4" fmla="val -16667"/>
              <a:gd name="adj5" fmla="val 34898"/>
              <a:gd name="adj6" fmla="val -31597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rgbClr val="FFC000"/>
              </a:solidFill>
            </a:endParaRPr>
          </a:p>
        </p:txBody>
      </p:sp>
      <p:sp>
        <p:nvSpPr>
          <p:cNvPr id="17417" name="TextBox 17"/>
          <p:cNvSpPr txBox="1">
            <a:spLocks noChangeArrowheads="1"/>
          </p:cNvSpPr>
          <p:nvPr/>
        </p:nvSpPr>
        <p:spPr bwMode="auto">
          <a:xfrm>
            <a:off x="71438" y="5616575"/>
            <a:ext cx="1620837" cy="33813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C000"/>
                </a:solidFill>
              </a:rPr>
              <a:t>个人信息填涂区</a:t>
            </a:r>
          </a:p>
        </p:txBody>
      </p:sp>
      <p:sp>
        <p:nvSpPr>
          <p:cNvPr id="17418" name="线形标注 2 18"/>
          <p:cNvSpPr>
            <a:spLocks/>
          </p:cNvSpPr>
          <p:nvPr/>
        </p:nvSpPr>
        <p:spPr bwMode="auto">
          <a:xfrm>
            <a:off x="4714875" y="5040313"/>
            <a:ext cx="865188" cy="1584325"/>
          </a:xfrm>
          <a:prstGeom prst="borderCallout2">
            <a:avLst>
              <a:gd name="adj1" fmla="val 64926"/>
              <a:gd name="adj2" fmla="val 188495"/>
              <a:gd name="adj3" fmla="val 23560"/>
              <a:gd name="adj4" fmla="val 108907"/>
              <a:gd name="adj5" fmla="val 29125"/>
              <a:gd name="adj6" fmla="val 98213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rgbClr val="FFC000"/>
              </a:solidFill>
            </a:endParaRPr>
          </a:p>
        </p:txBody>
      </p:sp>
      <p:sp>
        <p:nvSpPr>
          <p:cNvPr id="17419" name="TextBox 19"/>
          <p:cNvSpPr txBox="1">
            <a:spLocks noChangeArrowheads="1"/>
          </p:cNvSpPr>
          <p:nvPr/>
        </p:nvSpPr>
        <p:spPr bwMode="auto">
          <a:xfrm>
            <a:off x="6084888" y="6121400"/>
            <a:ext cx="1871662" cy="36830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C000"/>
                </a:solidFill>
              </a:rPr>
              <a:t>条形码粘贴条</a:t>
            </a:r>
          </a:p>
        </p:txBody>
      </p:sp>
      <p:pic>
        <p:nvPicPr>
          <p:cNvPr id="17420" name="Picture 12" descr="C:\Users\Administrator\AppData\Roaming\Tencent\Users\58445695\QQ\WinTemp\RichOle\}VEQPR1E8W6996{3O4U3V{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34088" y="3168650"/>
            <a:ext cx="29686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1" name="TextBox 21"/>
          <p:cNvSpPr txBox="1">
            <a:spLocks noChangeArrowheads="1"/>
          </p:cNvSpPr>
          <p:nvPr/>
        </p:nvSpPr>
        <p:spPr bwMode="auto">
          <a:xfrm>
            <a:off x="6156325" y="4968875"/>
            <a:ext cx="2771775" cy="36830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C000"/>
                </a:solidFill>
              </a:rPr>
              <a:t>条形码粘贴条增加提示语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内容占位符 2"/>
          <p:cNvSpPr txBox="1">
            <a:spLocks/>
          </p:cNvSpPr>
          <p:nvPr/>
        </p:nvSpPr>
        <p:spPr bwMode="auto">
          <a:xfrm>
            <a:off x="250825" y="296863"/>
            <a:ext cx="8229600" cy="863600"/>
          </a:xfrm>
          <a:prstGeom prst="rect">
            <a:avLst/>
          </a:prstGeom>
          <a:solidFill>
            <a:schemeClr val="accent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/>
            <a:r>
              <a:rPr lang="zh-CN" altLang="en-US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！答题卡</a:t>
            </a:r>
            <a:r>
              <a:rPr lang="en-US" altLang="zh-CN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原有作文题目位置印制考生须知，条形码粘贴框调整至答题卡</a:t>
            </a:r>
            <a:r>
              <a:rPr lang="en-US" altLang="zh-CN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上。</a:t>
            </a:r>
            <a:endParaRPr lang="zh-CN" altLang="en-US" sz="2200">
              <a:solidFill>
                <a:schemeClr val="tx1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auto">
          <a:xfrm>
            <a:off x="-11113" y="1484313"/>
            <a:ext cx="2016126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buFont typeface="Wingdings" pitchFamily="2" charset="2"/>
              <a:buChar char="l"/>
            </a:pPr>
            <a:r>
              <a:rPr lang="zh-CN" altLang="en-US" sz="1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答题卡</a:t>
            </a:r>
            <a:r>
              <a:rPr lang="en-US" altLang="zh-CN" sz="1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样式</a:t>
            </a:r>
            <a:endParaRPr lang="en-US" altLang="zh-CN" sz="180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 eaLnBrk="0" hangingPunct="0"/>
            <a:r>
              <a:rPr lang="en-US" altLang="zh-CN" sz="1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(</a:t>
            </a:r>
            <a:r>
              <a:rPr lang="zh-CN" altLang="en-US" sz="1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en-US" altLang="zh-CN" sz="1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CET4</a:t>
            </a:r>
            <a:r>
              <a:rPr lang="zh-CN" altLang="en-US" sz="1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为例）</a:t>
            </a:r>
          </a:p>
        </p:txBody>
      </p:sp>
      <p:pic>
        <p:nvPicPr>
          <p:cNvPr id="18436" name="Picture 1" descr="C:\Users\Administrator\AppData\Roaming\Tencent\Users\58445695\QQ\WinTemp\RichOle\}K8EXCRP]YY})G[XW0%{)$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62138" y="1484313"/>
            <a:ext cx="3527425" cy="499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线形标注 2 14"/>
          <p:cNvSpPr>
            <a:spLocks/>
          </p:cNvSpPr>
          <p:nvPr/>
        </p:nvSpPr>
        <p:spPr bwMode="auto">
          <a:xfrm>
            <a:off x="2581275" y="2203450"/>
            <a:ext cx="1223963" cy="649288"/>
          </a:xfrm>
          <a:prstGeom prst="borderCallout2">
            <a:avLst>
              <a:gd name="adj1" fmla="val 50495"/>
              <a:gd name="adj2" fmla="val 99565"/>
              <a:gd name="adj3" fmla="val 50495"/>
              <a:gd name="adj4" fmla="val 136463"/>
              <a:gd name="adj5" fmla="val -78176"/>
              <a:gd name="adj6" fmla="val 251898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6262" y="2636490"/>
            <a:ext cx="1224136" cy="646331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a typeface="宋体" panose="02010600030101010101" pitchFamily="2" charset="-122"/>
              </a:rPr>
              <a:t>正面</a:t>
            </a:r>
          </a:p>
        </p:txBody>
      </p:sp>
      <p:sp>
        <p:nvSpPr>
          <p:cNvPr id="18439" name="TextBox 15"/>
          <p:cNvSpPr txBox="1">
            <a:spLocks noChangeArrowheads="1"/>
          </p:cNvSpPr>
          <p:nvPr/>
        </p:nvSpPr>
        <p:spPr bwMode="auto">
          <a:xfrm>
            <a:off x="5715000" y="1411288"/>
            <a:ext cx="1619250" cy="369887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条形码粘贴区</a:t>
            </a:r>
          </a:p>
        </p:txBody>
      </p:sp>
      <p:sp>
        <p:nvSpPr>
          <p:cNvPr id="18440" name="线形标注 2 14"/>
          <p:cNvSpPr>
            <a:spLocks/>
          </p:cNvSpPr>
          <p:nvPr/>
        </p:nvSpPr>
        <p:spPr bwMode="auto">
          <a:xfrm>
            <a:off x="1933575" y="2995613"/>
            <a:ext cx="3240088" cy="1800225"/>
          </a:xfrm>
          <a:prstGeom prst="borderCallout2">
            <a:avLst>
              <a:gd name="adj1" fmla="val 50495"/>
              <a:gd name="adj2" fmla="val 99565"/>
              <a:gd name="adj3" fmla="val 50495"/>
              <a:gd name="adj4" fmla="val 115403"/>
              <a:gd name="adj5" fmla="val 81958"/>
              <a:gd name="adj6" fmla="val 116500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pic>
        <p:nvPicPr>
          <p:cNvPr id="18441" name="Picture 1" descr="C:\Users\Administrator\AppData\Roaming\Tencent\Users\58445695\QQ\WinTemp\RichOle\Y{13(1S{)X6LJ%VO0ER{$)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3050" y="3211513"/>
            <a:ext cx="2346325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2" name="线形标注 2 14"/>
          <p:cNvSpPr>
            <a:spLocks/>
          </p:cNvSpPr>
          <p:nvPr/>
        </p:nvSpPr>
        <p:spPr bwMode="auto">
          <a:xfrm>
            <a:off x="1933575" y="4795838"/>
            <a:ext cx="3240088" cy="1395412"/>
          </a:xfrm>
          <a:prstGeom prst="borderCallout2">
            <a:avLst>
              <a:gd name="adj1" fmla="val 49403"/>
              <a:gd name="adj2" fmla="val 329"/>
              <a:gd name="adj3" fmla="val 24060"/>
              <a:gd name="adj4" fmla="val -17852"/>
              <a:gd name="adj5" fmla="val 53653"/>
              <a:gd name="adj6" fmla="val -30171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8443" name="TextBox 15"/>
          <p:cNvSpPr txBox="1">
            <a:spLocks noChangeArrowheads="1"/>
          </p:cNvSpPr>
          <p:nvPr/>
        </p:nvSpPr>
        <p:spPr bwMode="auto">
          <a:xfrm>
            <a:off x="133350" y="5661025"/>
            <a:ext cx="1439863" cy="368300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作文作答区</a:t>
            </a:r>
          </a:p>
        </p:txBody>
      </p:sp>
      <p:sp>
        <p:nvSpPr>
          <p:cNvPr id="18444" name="TextBox 15"/>
          <p:cNvSpPr txBox="1">
            <a:spLocks noChangeArrowheads="1"/>
          </p:cNvSpPr>
          <p:nvPr/>
        </p:nvSpPr>
        <p:spPr bwMode="auto">
          <a:xfrm>
            <a:off x="5426075" y="4508500"/>
            <a:ext cx="1116013" cy="922338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考生须知，</a:t>
            </a:r>
            <a:endParaRPr lang="en-US" altLang="zh-CN" sz="18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要求考生</a:t>
            </a:r>
            <a:endParaRPr lang="en-US" altLang="zh-CN" sz="180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18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仔细阅读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84974" y="2483763"/>
            <a:ext cx="1224136" cy="58477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a typeface="宋体" panose="02010600030101010101" pitchFamily="2" charset="-122"/>
              </a:rPr>
              <a:t>背面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0" decel="100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decel="100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0" decel="100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0" decel="100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0" decel="100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nimBg="1"/>
      <p:bldP spid="8" grpId="0"/>
      <p:bldP spid="18437" grpId="0" animBg="1"/>
      <p:bldP spid="18439" grpId="0" animBg="1"/>
      <p:bldP spid="18440" grpId="0" animBg="1"/>
      <p:bldP spid="18442" grpId="0" animBg="1"/>
      <p:bldP spid="18443" grpId="0" animBg="1"/>
      <p:bldP spid="1844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50" y="1485900"/>
            <a:ext cx="8229600" cy="676275"/>
          </a:xfrm>
        </p:spPr>
        <p:txBody>
          <a:bodyPr/>
          <a:lstStyle/>
          <a:p>
            <a:r>
              <a:rPr lang="zh-CN" altLang="en-US">
                <a:ea typeface="楷体_GB2312"/>
                <a:cs typeface="楷体_GB2312"/>
              </a:rPr>
              <a:t>监考教师要按要求填写缺考考生信息。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/>
        </p:nvSpPr>
        <p:spPr bwMode="auto">
          <a:xfrm>
            <a:off x="566738" y="50482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600">
                <a:solidFill>
                  <a:schemeClr val="tx1"/>
                </a:solidFill>
                <a:ea typeface="楷体_GB2312"/>
                <a:cs typeface="楷体_GB2312"/>
              </a:rPr>
              <a:t>填涂缺考信息</a:t>
            </a:r>
          </a:p>
        </p:txBody>
      </p:sp>
      <p:sp>
        <p:nvSpPr>
          <p:cNvPr id="52227" name="Text Box 4"/>
          <p:cNvSpPr txBox="1">
            <a:spLocks noChangeArrowheads="1"/>
          </p:cNvSpPr>
          <p:nvPr/>
        </p:nvSpPr>
        <p:spPr bwMode="auto">
          <a:xfrm>
            <a:off x="539750" y="2276475"/>
            <a:ext cx="8281988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0" b="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    四六级缺考：在缺考考生答题卡上的准考证栏内</a:t>
            </a:r>
            <a:r>
              <a:rPr lang="zh-CN" altLang="en-US" sz="2800" b="0" u="sng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填写并涂卡</a:t>
            </a:r>
            <a:r>
              <a:rPr lang="zh-CN" altLang="en-US" sz="28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准考证号码最后2位，</a:t>
            </a:r>
            <a:r>
              <a:rPr lang="zh-CN" altLang="en-US" sz="2800" b="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试题册背面（封底）填写准考证号码最后2位，条形码无需揭下，填写答题卡上学校、姓名栏内用黑色字迹的签字笔如实填写。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    三级缺考：在缺考考生的答题卡上的准考证栏内</a:t>
            </a:r>
            <a:r>
              <a:rPr lang="zh-CN" altLang="en-US" sz="2800" b="0" u="sng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填写并涂卡</a:t>
            </a:r>
            <a:r>
              <a:rPr lang="zh-CN" altLang="en-US" sz="28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15位完整的准考证号码</a:t>
            </a:r>
            <a:r>
              <a:rPr lang="zh-CN" altLang="en-US" sz="2800" b="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,答题卡上学校、姓名栏内用黑色字迹的签字笔如实填写；在缺考考生的试卷二上填写准考证号、姓名、学校、座位号等信息。</a:t>
            </a:r>
          </a:p>
        </p:txBody>
      </p:sp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133600"/>
            <a:ext cx="8532812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Box 5"/>
          <p:cNvSpPr txBox="1">
            <a:spLocks noChangeArrowheads="1"/>
          </p:cNvSpPr>
          <p:nvPr/>
        </p:nvSpPr>
        <p:spPr bwMode="auto">
          <a:xfrm>
            <a:off x="971550" y="1557338"/>
            <a:ext cx="66246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填写（涂）卡</a:t>
            </a:r>
            <a:r>
              <a:rPr lang="en-US" altLang="zh-CN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、卡</a:t>
            </a:r>
            <a:r>
              <a:rPr lang="en-US" altLang="zh-CN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以及试题册背面姓名和准考证号后两位，条形码无需揭下！</a:t>
            </a:r>
          </a:p>
        </p:txBody>
      </p:sp>
      <p:pic>
        <p:nvPicPr>
          <p:cNvPr id="53250" name="Picture 2" descr="C:\Users\Administrator\AppData\Roaming\Tencent\Users\58445695\QQ\WinTemp\RichOle\T4BH3A$9{{ZMDTRRU`]TND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5675" y="2492375"/>
            <a:ext cx="4557713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4" descr="C:\Users\Administrator\AppData\Roaming\Tencent\Users\58445695\QQ\WinTemp\RichOle\DFVUN(`$@5_AA{(6@~EK}(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4581525"/>
            <a:ext cx="45974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Box 36"/>
          <p:cNvSpPr txBox="1">
            <a:spLocks noChangeArrowheads="1"/>
          </p:cNvSpPr>
          <p:nvPr/>
        </p:nvSpPr>
        <p:spPr bwMode="auto">
          <a:xfrm>
            <a:off x="4859338" y="3141663"/>
            <a:ext cx="1444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tx1"/>
                </a:solidFill>
              </a:rPr>
              <a:t>1</a:t>
            </a: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53253" name="TextBox 37"/>
          <p:cNvSpPr txBox="1">
            <a:spLocks noChangeArrowheads="1"/>
          </p:cNvSpPr>
          <p:nvPr/>
        </p:nvSpPr>
        <p:spPr bwMode="auto">
          <a:xfrm>
            <a:off x="4951413" y="3141663"/>
            <a:ext cx="1444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tx1"/>
                </a:solidFill>
              </a:rPr>
              <a:t>1</a:t>
            </a: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53254" name="矩形 38"/>
          <p:cNvSpPr>
            <a:spLocks noChangeArrowheads="1"/>
          </p:cNvSpPr>
          <p:nvPr/>
        </p:nvSpPr>
        <p:spPr bwMode="auto">
          <a:xfrm>
            <a:off x="4916488" y="3429000"/>
            <a:ext cx="79375" cy="539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3255" name="矩形 39"/>
          <p:cNvSpPr>
            <a:spLocks noChangeArrowheads="1"/>
          </p:cNvSpPr>
          <p:nvPr/>
        </p:nvSpPr>
        <p:spPr bwMode="auto">
          <a:xfrm>
            <a:off x="5019675" y="3429000"/>
            <a:ext cx="79375" cy="539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3256" name="TextBox 40"/>
          <p:cNvSpPr txBox="1">
            <a:spLocks noChangeArrowheads="1"/>
          </p:cNvSpPr>
          <p:nvPr/>
        </p:nvSpPr>
        <p:spPr bwMode="auto">
          <a:xfrm>
            <a:off x="1331913" y="3141663"/>
            <a:ext cx="698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tx1"/>
                </a:solidFill>
              </a:rPr>
              <a:t>XX</a:t>
            </a:r>
            <a:r>
              <a:rPr lang="zh-CN" altLang="en-US" sz="1200">
                <a:solidFill>
                  <a:schemeClr val="tx1"/>
                </a:solidFill>
              </a:rPr>
              <a:t>大学</a:t>
            </a:r>
          </a:p>
        </p:txBody>
      </p:sp>
      <p:sp>
        <p:nvSpPr>
          <p:cNvPr id="53257" name="TextBox 41"/>
          <p:cNvSpPr txBox="1">
            <a:spLocks noChangeArrowheads="1"/>
          </p:cNvSpPr>
          <p:nvPr/>
        </p:nvSpPr>
        <p:spPr bwMode="auto">
          <a:xfrm>
            <a:off x="1403350" y="3454400"/>
            <a:ext cx="5762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tx1"/>
                </a:solidFill>
              </a:rPr>
              <a:t>张小</a:t>
            </a:r>
          </a:p>
        </p:txBody>
      </p:sp>
      <p:sp>
        <p:nvSpPr>
          <p:cNvPr id="53258" name="矩形 42"/>
          <p:cNvSpPr>
            <a:spLocks noChangeArrowheads="1"/>
          </p:cNvSpPr>
          <p:nvPr/>
        </p:nvSpPr>
        <p:spPr bwMode="auto">
          <a:xfrm>
            <a:off x="4932363" y="5518150"/>
            <a:ext cx="79375" cy="539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3259" name="矩形 43"/>
          <p:cNvSpPr>
            <a:spLocks noChangeArrowheads="1"/>
          </p:cNvSpPr>
          <p:nvPr/>
        </p:nvSpPr>
        <p:spPr bwMode="auto">
          <a:xfrm>
            <a:off x="5035550" y="5518150"/>
            <a:ext cx="79375" cy="539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3260" name="TextBox 44"/>
          <p:cNvSpPr txBox="1">
            <a:spLocks noChangeArrowheads="1"/>
          </p:cNvSpPr>
          <p:nvPr/>
        </p:nvSpPr>
        <p:spPr bwMode="auto">
          <a:xfrm>
            <a:off x="4878388" y="5229225"/>
            <a:ext cx="1428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tx1"/>
                </a:solidFill>
              </a:rPr>
              <a:t>1</a:t>
            </a: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53261" name="TextBox 45"/>
          <p:cNvSpPr txBox="1">
            <a:spLocks noChangeArrowheads="1"/>
          </p:cNvSpPr>
          <p:nvPr/>
        </p:nvSpPr>
        <p:spPr bwMode="auto">
          <a:xfrm>
            <a:off x="4981575" y="5229225"/>
            <a:ext cx="1444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tx1"/>
                </a:solidFill>
              </a:rPr>
              <a:t>1</a:t>
            </a: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53262" name="TextBox 46"/>
          <p:cNvSpPr txBox="1">
            <a:spLocks noChangeArrowheads="1"/>
          </p:cNvSpPr>
          <p:nvPr/>
        </p:nvSpPr>
        <p:spPr bwMode="auto">
          <a:xfrm>
            <a:off x="1476375" y="5529263"/>
            <a:ext cx="698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tx1"/>
                </a:solidFill>
              </a:rPr>
              <a:t>XX</a:t>
            </a:r>
            <a:r>
              <a:rPr lang="zh-CN" altLang="en-US" sz="1200">
                <a:solidFill>
                  <a:schemeClr val="tx1"/>
                </a:solidFill>
              </a:rPr>
              <a:t>大学</a:t>
            </a:r>
          </a:p>
        </p:txBody>
      </p:sp>
      <p:sp>
        <p:nvSpPr>
          <p:cNvPr id="53263" name="TextBox 47"/>
          <p:cNvSpPr txBox="1">
            <a:spLocks noChangeArrowheads="1"/>
          </p:cNvSpPr>
          <p:nvPr/>
        </p:nvSpPr>
        <p:spPr bwMode="auto">
          <a:xfrm>
            <a:off x="1557338" y="6092825"/>
            <a:ext cx="576262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>
                <a:solidFill>
                  <a:schemeClr val="tx1"/>
                </a:solidFill>
              </a:rPr>
              <a:t>张小</a:t>
            </a:r>
          </a:p>
        </p:txBody>
      </p:sp>
      <p:sp>
        <p:nvSpPr>
          <p:cNvPr id="53264" name="TextBox 6"/>
          <p:cNvSpPr txBox="1">
            <a:spLocks noChangeArrowheads="1"/>
          </p:cNvSpPr>
          <p:nvPr/>
        </p:nvSpPr>
        <p:spPr bwMode="auto">
          <a:xfrm>
            <a:off x="250825" y="1016000"/>
            <a:ext cx="6696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四、六级考试答题卡  缺考考生填涂方法</a:t>
            </a:r>
          </a:p>
        </p:txBody>
      </p:sp>
      <p:pic>
        <p:nvPicPr>
          <p:cNvPr id="53265" name="Picture 11" descr="C:\Users\Administrator\AppData\Roaming\Tencent\Users\58445695\QQ\WinTemp\RichOle\EHVQM{7_D%T7E$`)8S[%0P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2565400"/>
            <a:ext cx="33432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3" name="矩形 48"/>
          <p:cNvSpPr>
            <a:spLocks noChangeArrowheads="1"/>
          </p:cNvSpPr>
          <p:nvPr/>
        </p:nvSpPr>
        <p:spPr bwMode="auto">
          <a:xfrm>
            <a:off x="5818188" y="4943475"/>
            <a:ext cx="3290887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>
                <a:solidFill>
                  <a:srgbClr val="FF0000"/>
                </a:solidFill>
              </a:rPr>
              <a:t>！！条形码无需揭下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258888" y="3141663"/>
            <a:ext cx="792162" cy="461962"/>
          </a:xfrm>
          <a:prstGeom prst="rect">
            <a:avLst/>
          </a:prstGeom>
          <a:noFill/>
          <a:ln w="38100" cap="rnd" algn="ctr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403350" y="5373688"/>
            <a:ext cx="865188" cy="12001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>
              <a:solidFill>
                <a:schemeClr val="tx1"/>
              </a:solidFill>
            </a:endParaRPr>
          </a:p>
          <a:p>
            <a:endParaRPr lang="en-US" altLang="zh-CN">
              <a:solidFill>
                <a:schemeClr val="tx1"/>
              </a:solidFill>
            </a:endParaRPr>
          </a:p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787900" y="3141663"/>
            <a:ext cx="504825" cy="4603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787900" y="5229225"/>
            <a:ext cx="504825" cy="4619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3" grpId="0"/>
      <p:bldP spid="23" grpId="0" animBg="1"/>
      <p:bldP spid="24" grpId="0" animBg="1"/>
      <p:bldP spid="25" grpId="0" animBg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2"/>
          <p:cNvSpPr txBox="1">
            <a:spLocks noChangeArrowheads="1"/>
          </p:cNvSpPr>
          <p:nvPr/>
        </p:nvSpPr>
        <p:spPr bwMode="auto">
          <a:xfrm>
            <a:off x="306388" y="1476375"/>
            <a:ext cx="1169987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大学外语等级考试</a:t>
            </a:r>
          </a:p>
          <a:p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考场记录单</a:t>
            </a:r>
          </a:p>
        </p:txBody>
      </p:sp>
      <p:pic>
        <p:nvPicPr>
          <p:cNvPr id="54274" name="Picture 7" descr="未命名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2638" y="406400"/>
            <a:ext cx="6985000" cy="610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2844800" y="5805488"/>
            <a:ext cx="5184775" cy="1038225"/>
          </a:xfrm>
          <a:prstGeom prst="wedgeRoundRectCallout">
            <a:avLst>
              <a:gd name="adj1" fmla="val -18245"/>
              <a:gd name="adj2" fmla="val -250917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0">
                <a:solidFill>
                  <a:schemeClr val="tx1"/>
                </a:solidFill>
              </a:rPr>
              <a:t>缺考考生信息必须填写准确，</a:t>
            </a:r>
          </a:p>
          <a:p>
            <a:pPr algn="ctr"/>
            <a:r>
              <a:rPr lang="zh-CN" altLang="en-US" sz="2800" b="0">
                <a:solidFill>
                  <a:schemeClr val="tx1"/>
                </a:solidFill>
              </a:rPr>
              <a:t>准考证号填写最后</a:t>
            </a:r>
            <a:r>
              <a:rPr lang="en-US" altLang="zh-CN" sz="2800" b="0">
                <a:solidFill>
                  <a:schemeClr val="tx1"/>
                </a:solidFill>
              </a:rPr>
              <a:t>2</a:t>
            </a:r>
            <a:r>
              <a:rPr lang="zh-CN" altLang="en-US" sz="2800" b="0">
                <a:solidFill>
                  <a:schemeClr val="tx1"/>
                </a:solidFill>
              </a:rPr>
              <a:t>位即可</a:t>
            </a:r>
          </a:p>
        </p:txBody>
      </p:sp>
      <p:sp>
        <p:nvSpPr>
          <p:cNvPr id="54276" name="Rectangle 5"/>
          <p:cNvSpPr>
            <a:spLocks noChangeArrowheads="1"/>
          </p:cNvSpPr>
          <p:nvPr/>
        </p:nvSpPr>
        <p:spPr bwMode="auto">
          <a:xfrm>
            <a:off x="4284663" y="3357563"/>
            <a:ext cx="576262" cy="336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b="0">
                <a:solidFill>
                  <a:srgbClr val="FF0000"/>
                </a:solidFill>
              </a:rPr>
              <a:t> 13</a:t>
            </a:r>
          </a:p>
        </p:txBody>
      </p:sp>
      <p:sp>
        <p:nvSpPr>
          <p:cNvPr id="54277" name="Rectangle 8"/>
          <p:cNvSpPr>
            <a:spLocks noChangeArrowheads="1"/>
          </p:cNvSpPr>
          <p:nvPr/>
        </p:nvSpPr>
        <p:spPr bwMode="auto">
          <a:xfrm>
            <a:off x="2700338" y="3357563"/>
            <a:ext cx="792162" cy="336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0">
                <a:solidFill>
                  <a:srgbClr val="FF0000"/>
                </a:solidFill>
              </a:rPr>
              <a:t>张三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image004副本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00338" y="693738"/>
            <a:ext cx="6216650" cy="5832475"/>
          </a:xfrm>
        </p:spPr>
      </p:pic>
      <p:sp>
        <p:nvSpPr>
          <p:cNvPr id="55298" name="Rectangle 6"/>
          <p:cNvSpPr>
            <a:spLocks noChangeArrowheads="1"/>
          </p:cNvSpPr>
          <p:nvPr/>
        </p:nvSpPr>
        <p:spPr bwMode="auto">
          <a:xfrm>
            <a:off x="3276600" y="981075"/>
            <a:ext cx="1439863" cy="3206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500" b="0">
                <a:solidFill>
                  <a:srgbClr val="FF3300"/>
                </a:solidFill>
              </a:rPr>
              <a:t>湖州师范学院</a:t>
            </a:r>
          </a:p>
        </p:txBody>
      </p:sp>
      <p:sp>
        <p:nvSpPr>
          <p:cNvPr id="55299" name="Rectangle 7"/>
          <p:cNvSpPr>
            <a:spLocks noChangeArrowheads="1"/>
          </p:cNvSpPr>
          <p:nvPr/>
        </p:nvSpPr>
        <p:spPr bwMode="auto">
          <a:xfrm>
            <a:off x="6300788" y="981075"/>
            <a:ext cx="792162" cy="336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0">
                <a:solidFill>
                  <a:srgbClr val="FF3300"/>
                </a:solidFill>
              </a:rPr>
              <a:t>张三</a:t>
            </a:r>
          </a:p>
        </p:txBody>
      </p:sp>
      <p:sp>
        <p:nvSpPr>
          <p:cNvPr id="19461" name="AutoShape 4"/>
          <p:cNvSpPr>
            <a:spLocks noChangeArrowheads="1"/>
          </p:cNvSpPr>
          <p:nvPr/>
        </p:nvSpPr>
        <p:spPr bwMode="auto">
          <a:xfrm>
            <a:off x="1331913" y="4365625"/>
            <a:ext cx="4175125" cy="1150938"/>
          </a:xfrm>
          <a:prstGeom prst="wedgeRoundRectCallout">
            <a:avLst>
              <a:gd name="adj1" fmla="val 10380"/>
              <a:gd name="adj2" fmla="val -294412"/>
              <a:gd name="adj3" fmla="val 16667"/>
            </a:avLst>
          </a:prstGeom>
          <a:solidFill>
            <a:srgbClr val="33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000">
                <a:solidFill>
                  <a:schemeClr val="tx1"/>
                </a:solidFill>
              </a:rPr>
              <a:t>缺考考生答题卡上的学校、姓名如实填写</a:t>
            </a:r>
          </a:p>
        </p:txBody>
      </p:sp>
      <p:sp>
        <p:nvSpPr>
          <p:cNvPr id="19462" name="AutoShape 5"/>
          <p:cNvSpPr>
            <a:spLocks noChangeArrowheads="1"/>
          </p:cNvSpPr>
          <p:nvPr/>
        </p:nvSpPr>
        <p:spPr bwMode="auto">
          <a:xfrm>
            <a:off x="5724525" y="4941888"/>
            <a:ext cx="2525713" cy="1511300"/>
          </a:xfrm>
          <a:prstGeom prst="wedgeRoundRectCallout">
            <a:avLst>
              <a:gd name="adj1" fmla="val 1981"/>
              <a:gd name="adj2" fmla="val -28225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0">
                <a:solidFill>
                  <a:srgbClr val="FF3300"/>
                </a:solidFill>
              </a:rPr>
              <a:t>准考证号码</a:t>
            </a:r>
            <a:r>
              <a:rPr lang="en-US" altLang="zh-CN" sz="2800" b="0">
                <a:solidFill>
                  <a:srgbClr val="FF3300"/>
                </a:solidFill>
              </a:rPr>
              <a:t>15</a:t>
            </a:r>
            <a:r>
              <a:rPr lang="zh-CN" altLang="en-US" sz="2800" b="0">
                <a:solidFill>
                  <a:srgbClr val="FF3300"/>
                </a:solidFill>
              </a:rPr>
              <a:t>位要全部填写，并涂卡</a:t>
            </a:r>
          </a:p>
        </p:txBody>
      </p:sp>
      <p:sp>
        <p:nvSpPr>
          <p:cNvPr id="55302" name="Text Box 7"/>
          <p:cNvSpPr txBox="1">
            <a:spLocks noChangeArrowheads="1"/>
          </p:cNvSpPr>
          <p:nvPr/>
        </p:nvSpPr>
        <p:spPr bwMode="auto">
          <a:xfrm>
            <a:off x="306388" y="1476375"/>
            <a:ext cx="1169987" cy="411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三级考试 答题卡  </a:t>
            </a:r>
          </a:p>
          <a:p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缺考考生 填写方法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 animBg="1" autoUpdateAnimBg="0"/>
      <p:bldP spid="19462" grpId="0" bldLvl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2"/>
          <p:cNvSpPr txBox="1">
            <a:spLocks noChangeArrowheads="1"/>
          </p:cNvSpPr>
          <p:nvPr/>
        </p:nvSpPr>
        <p:spPr bwMode="auto">
          <a:xfrm>
            <a:off x="306388" y="1476375"/>
            <a:ext cx="1169987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三级考试 试卷二  </a:t>
            </a:r>
          </a:p>
          <a:p>
            <a:r>
              <a:rPr lang="zh-CN" altLang="en-US" sz="3200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缺考考生 填涂方法</a:t>
            </a:r>
          </a:p>
        </p:txBody>
      </p:sp>
      <p:pic>
        <p:nvPicPr>
          <p:cNvPr id="56322" name="Picture 2" descr="未标题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692150"/>
            <a:ext cx="7416800" cy="606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Text Box 4"/>
          <p:cNvSpPr txBox="1">
            <a:spLocks noChangeArrowheads="1"/>
          </p:cNvSpPr>
          <p:nvPr/>
        </p:nvSpPr>
        <p:spPr bwMode="auto">
          <a:xfrm>
            <a:off x="2266950" y="981075"/>
            <a:ext cx="541338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Arial Black" pitchFamily="34" charset="0"/>
              </a:rPr>
              <a:t>× ×</a:t>
            </a:r>
          </a:p>
        </p:txBody>
      </p:sp>
      <p:sp>
        <p:nvSpPr>
          <p:cNvPr id="56324" name="Text Box 5"/>
          <p:cNvSpPr txBox="1">
            <a:spLocks noChangeArrowheads="1"/>
          </p:cNvSpPr>
          <p:nvPr/>
        </p:nvSpPr>
        <p:spPr bwMode="auto">
          <a:xfrm>
            <a:off x="2266950" y="3284538"/>
            <a:ext cx="541338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Arial Black" pitchFamily="34" charset="0"/>
              </a:rPr>
              <a:t>× ×</a:t>
            </a: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56325" name="Text Box 6"/>
          <p:cNvSpPr txBox="1">
            <a:spLocks noChangeArrowheads="1"/>
          </p:cNvSpPr>
          <p:nvPr/>
        </p:nvSpPr>
        <p:spPr bwMode="auto">
          <a:xfrm>
            <a:off x="2384425" y="4797425"/>
            <a:ext cx="48577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>
                <a:solidFill>
                  <a:srgbClr val="FF0000"/>
                </a:solidFill>
                <a:latin typeface="Arial Black" pitchFamily="34" charset="0"/>
              </a:rPr>
              <a:t>× ×</a:t>
            </a: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56326" name="Rectangle 7"/>
          <p:cNvSpPr>
            <a:spLocks noChangeArrowheads="1"/>
          </p:cNvSpPr>
          <p:nvPr/>
        </p:nvSpPr>
        <p:spPr bwMode="auto">
          <a:xfrm>
            <a:off x="2997200" y="1114425"/>
            <a:ext cx="2546350" cy="382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tx1"/>
                </a:solidFill>
                <a:latin typeface="Times New Roman" pitchFamily="18" charset="0"/>
              </a:rPr>
              <a:t>大学英语三级考试试卷二</a:t>
            </a: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3405188" y="5157788"/>
            <a:ext cx="2422525" cy="1165225"/>
          </a:xfrm>
          <a:prstGeom prst="wedgeRoundRectCallout">
            <a:avLst>
              <a:gd name="adj1" fmla="val -73005"/>
              <a:gd name="adj2" fmla="val -18647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0">
                <a:solidFill>
                  <a:srgbClr val="FF3300"/>
                </a:solidFill>
              </a:rPr>
              <a:t>缺考的要填写相关信息</a:t>
            </a:r>
          </a:p>
        </p:txBody>
      </p:sp>
      <p:sp>
        <p:nvSpPr>
          <p:cNvPr id="33801" name="AutoShape 9"/>
          <p:cNvSpPr>
            <a:spLocks noChangeArrowheads="1"/>
          </p:cNvSpPr>
          <p:nvPr/>
        </p:nvSpPr>
        <p:spPr bwMode="auto">
          <a:xfrm rot="-60000">
            <a:off x="4703763" y="3294063"/>
            <a:ext cx="4105275" cy="1358900"/>
          </a:xfrm>
          <a:prstGeom prst="wedgeRoundRectCallout">
            <a:avLst>
              <a:gd name="adj1" fmla="val 31009"/>
              <a:gd name="adj2" fmla="val 154514"/>
              <a:gd name="adj3" fmla="val 16667"/>
            </a:avLst>
          </a:prstGeom>
          <a:solidFill>
            <a:srgbClr val="CC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0">
                <a:solidFill>
                  <a:srgbClr val="FF3300"/>
                </a:solidFill>
              </a:rPr>
              <a:t>座位号不要忘记填写，同时方便整理考卷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 animBg="1"/>
      <p:bldP spid="3380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916113"/>
            <a:ext cx="8229600" cy="4525962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>
                <a:latin typeface="楷体_GB2312"/>
                <a:ea typeface="楷体_GB2312"/>
                <a:cs typeface="楷体_GB2312"/>
              </a:rPr>
              <a:t>原则上要求</a:t>
            </a:r>
            <a:r>
              <a:rPr lang="zh-CN" altLang="zh-CN"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>
                <a:latin typeface="楷体_GB2312"/>
                <a:ea typeface="楷体_GB2312"/>
                <a:cs typeface="楷体_GB2312"/>
              </a:rPr>
              <a:t>名监考员在教室里</a:t>
            </a:r>
            <a:r>
              <a:rPr lang="zh-CN" altLang="en-US">
                <a:ea typeface="楷体_GB2312"/>
                <a:cs typeface="楷体_GB2312"/>
              </a:rPr>
              <a:t>“</a:t>
            </a:r>
            <a:r>
              <a:rPr lang="zh-CN" altLang="en-US">
                <a:latin typeface="楷体_GB2312"/>
                <a:ea typeface="楷体_GB2312"/>
                <a:cs typeface="楷体_GB2312"/>
              </a:rPr>
              <a:t>一前一后，一站一坐</a:t>
            </a:r>
            <a:r>
              <a:rPr lang="zh-CN" altLang="en-US">
                <a:ea typeface="楷体_GB2312"/>
                <a:cs typeface="楷体_GB2312"/>
              </a:rPr>
              <a:t>”</a:t>
            </a:r>
            <a:r>
              <a:rPr lang="zh-CN" altLang="en-US">
                <a:latin typeface="楷体_GB2312"/>
                <a:ea typeface="楷体_GB2312"/>
                <a:cs typeface="楷体_GB2312"/>
              </a:rPr>
              <a:t>进行监考</a:t>
            </a:r>
          </a:p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>
                <a:latin typeface="楷体_GB2312"/>
                <a:ea typeface="楷体_GB2312"/>
                <a:cs typeface="楷体_GB2312"/>
              </a:rPr>
              <a:t>不得看书籍报纸，玩平板或电子书之类产品，不得在教室、走廊大声喧哗，禁止抽烟！</a:t>
            </a:r>
          </a:p>
          <a:p>
            <a:pPr>
              <a:lnSpc>
                <a:spcPct val="110000"/>
              </a:lnSpc>
              <a:buFontTx/>
              <a:buNone/>
            </a:pPr>
            <a:endParaRPr lang="zh-CN" altLang="en-US"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10000"/>
              </a:lnSpc>
              <a:buFontTx/>
              <a:buNone/>
            </a:pPr>
            <a:endParaRPr lang="zh-CN" altLang="en-US" b="1"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3"/>
          <p:cNvSpPr>
            <a:spLocks noChangeArrowheads="1"/>
          </p:cNvSpPr>
          <p:nvPr/>
        </p:nvSpPr>
        <p:spPr bwMode="auto">
          <a:xfrm>
            <a:off x="6588125" y="2852738"/>
            <a:ext cx="287338" cy="360362"/>
          </a:xfrm>
          <a:prstGeom prst="rect">
            <a:avLst/>
          </a:prstGeom>
          <a:solidFill>
            <a:srgbClr val="FFCC99"/>
          </a:solidFill>
          <a:ln w="107950" cap="rnd" algn="ctr">
            <a:solidFill>
              <a:srgbClr val="FF9900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20950" y="1052513"/>
            <a:ext cx="11377613" cy="568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7" name="线形标注 2 14"/>
          <p:cNvSpPr>
            <a:spLocks/>
          </p:cNvSpPr>
          <p:nvPr/>
        </p:nvSpPr>
        <p:spPr bwMode="auto">
          <a:xfrm>
            <a:off x="5219700" y="2863850"/>
            <a:ext cx="863600" cy="504825"/>
          </a:xfrm>
          <a:prstGeom prst="borderCallout2">
            <a:avLst>
              <a:gd name="adj1" fmla="val 50495"/>
              <a:gd name="adj2" fmla="val 99565"/>
              <a:gd name="adj3" fmla="val 50495"/>
              <a:gd name="adj4" fmla="val 136463"/>
              <a:gd name="adj5" fmla="val -378569"/>
              <a:gd name="adj6" fmla="val 211588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solidFill>
                <a:srgbClr val="FF9900"/>
              </a:solidFill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6300788" y="549275"/>
            <a:ext cx="1619250" cy="36988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C000"/>
                </a:solidFill>
              </a:rPr>
              <a:t>改成“门外”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90550" y="2247900"/>
            <a:ext cx="8229600" cy="3917950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>
                <a:ea typeface="楷体_GB2312"/>
                <a:cs typeface="楷体_GB2312"/>
              </a:rPr>
              <a:t>缺考或空白答题卡、试卷不得启用！</a:t>
            </a:r>
          </a:p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>
                <a:ea typeface="楷体_GB2312"/>
                <a:cs typeface="楷体_GB2312"/>
              </a:rPr>
              <a:t>监考老师应提醒考生注意答题卡妥善保管，监考教师不得自作主张启用考场中缺考答题卡。</a:t>
            </a:r>
          </a:p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>
                <a:ea typeface="楷体_GB2312"/>
                <a:cs typeface="楷体_GB2312"/>
              </a:rPr>
              <a:t>缺考答题卡、试卷都不能做其他使用。</a:t>
            </a:r>
          </a:p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>
                <a:ea typeface="楷体_GB2312"/>
                <a:cs typeface="楷体_GB2312"/>
              </a:rPr>
              <a:t>出现突发事件，联系考务人员！</a:t>
            </a: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052513"/>
            <a:ext cx="8229600" cy="1143000"/>
          </a:xfrm>
        </p:spPr>
        <p:txBody>
          <a:bodyPr/>
          <a:lstStyle/>
          <a:p>
            <a:r>
              <a:rPr lang="zh-CN" altLang="en-US" sz="3600" b="1">
                <a:solidFill>
                  <a:schemeClr val="tx1"/>
                </a:solidFill>
                <a:ea typeface="楷体_GB2312"/>
                <a:cs typeface="楷体_GB2312"/>
              </a:rPr>
              <a:t>常见问题之三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dirty="0">
                <a:latin typeface="楷体" pitchFamily="49" charset="-122"/>
                <a:ea typeface="楷体" pitchFamily="49" charset="-122"/>
              </a:rPr>
              <a:t>      考试时间未结束前，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不得允许学生提早交卷。</a:t>
            </a:r>
          </a:p>
          <a:p>
            <a:pPr>
              <a:buFontTx/>
              <a:buNone/>
            </a:pPr>
            <a:r>
              <a:rPr lang="zh-CN" altLang="en-US" dirty="0">
                <a:latin typeface="楷体" pitchFamily="49" charset="-122"/>
                <a:ea typeface="楷体" pitchFamily="49" charset="-122"/>
              </a:rPr>
              <a:t>      考试结束后，杜绝出现试卷、答题卡被考生带走的现象。</a:t>
            </a:r>
          </a:p>
          <a:p>
            <a:pPr>
              <a:buFontTx/>
              <a:buNone/>
            </a:pPr>
            <a:r>
              <a:rPr lang="zh-CN" altLang="en-US" dirty="0">
                <a:latin typeface="楷体" pitchFamily="49" charset="-122"/>
                <a:ea typeface="楷体" pitchFamily="49" charset="-122"/>
              </a:rPr>
              <a:t>      考试结束，监考教师应要求考生不得离开座位，待试卷全部收齐清点无误后方可允许考生离开考场，试卷一旦被考生带离考场，我们无法及时联系到考生。丢失试卷，监考教师负责追回。</a:t>
            </a:r>
          </a:p>
        </p:txBody>
      </p:sp>
      <p:sp>
        <p:nvSpPr>
          <p:cNvPr id="59394" name="Rectangle 3"/>
          <p:cNvSpPr>
            <a:spLocks noGrp="1" noChangeArrowheads="1"/>
          </p:cNvSpPr>
          <p:nvPr/>
        </p:nvSpPr>
        <p:spPr bwMode="auto">
          <a:xfrm>
            <a:off x="539750" y="622300"/>
            <a:ext cx="82296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6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考试尾声</a:t>
            </a:r>
            <a:endParaRPr lang="zh-CN" altLang="en-US" sz="4400" b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2143125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  监考教师须到指定的交卷室交卷，交卷教室为设置在每层楼的考务室。监考过程中突发事件或不明事宜，请联系设置在每层楼的考务人员。</a:t>
            </a: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    由于考场较多，为了交卷秩序，我们设置了多个交卷点，请监考教师按照考试材料袋上指定的交卷点交卷。</a:t>
            </a:r>
          </a:p>
        </p:txBody>
      </p:sp>
      <p:sp>
        <p:nvSpPr>
          <p:cNvPr id="60418" name="Rectangle 3"/>
          <p:cNvSpPr>
            <a:spLocks noGrp="1" noChangeArrowheads="1"/>
          </p:cNvSpPr>
          <p:nvPr/>
        </p:nvSpPr>
        <p:spPr bwMode="auto">
          <a:xfrm>
            <a:off x="539750" y="1054100"/>
            <a:ext cx="82296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6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交卷</a:t>
            </a:r>
            <a:endParaRPr lang="zh-CN" altLang="en-US" sz="4400" b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713"/>
            <a:ext cx="8229600" cy="1143000"/>
          </a:xfrm>
        </p:spPr>
        <p:txBody>
          <a:bodyPr/>
          <a:lstStyle/>
          <a:p>
            <a:r>
              <a:rPr lang="zh-CN" altLang="en-US" sz="54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强调</a:t>
            </a:r>
          </a:p>
        </p:txBody>
      </p:sp>
      <p:sp>
        <p:nvSpPr>
          <p:cNvPr id="614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46275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教室信息勿看错；</a:t>
            </a:r>
          </a:p>
          <a:p>
            <a:pPr>
              <a:lnSpc>
                <a:spcPct val="90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学生两证问题要弄清楚；</a:t>
            </a:r>
          </a:p>
          <a:p>
            <a:pPr>
              <a:lnSpc>
                <a:spcPct val="90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手机与智能设备需强调并检查；</a:t>
            </a:r>
          </a:p>
          <a:p>
            <a:pPr>
              <a:lnSpc>
                <a:spcPct val="90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发现作弊行为联系考务，勿自行处理；</a:t>
            </a:r>
          </a:p>
          <a:p>
            <a:pPr>
              <a:lnSpc>
                <a:spcPct val="90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不做与监考无关的事；</a:t>
            </a:r>
          </a:p>
          <a:p>
            <a:pPr>
              <a:lnSpc>
                <a:spcPct val="90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严格按照监考流程操作；</a:t>
            </a:r>
          </a:p>
          <a:p>
            <a:pPr>
              <a:lnSpc>
                <a:spcPct val="90000"/>
              </a:lnSpc>
            </a:pPr>
            <a:r>
              <a:rPr lang="en-US" altLang="zh-CN" dirty="0"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回卷前需清点数量，并带走考场内所有考试用品。</a:t>
            </a:r>
          </a:p>
          <a:p>
            <a:pPr>
              <a:lnSpc>
                <a:spcPct val="90000"/>
              </a:lnSpc>
            </a:pPr>
            <a:endParaRPr lang="en-US" altLang="zh-CN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3"/>
          <p:cNvSpPr>
            <a:spLocks noGrp="1" noChangeArrowheads="1"/>
          </p:cNvSpPr>
          <p:nvPr/>
        </p:nvSpPr>
        <p:spPr bwMode="auto">
          <a:xfrm>
            <a:off x="1116013" y="1341438"/>
            <a:ext cx="7056437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72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谢</a:t>
            </a:r>
            <a:r>
              <a:rPr lang="en-US" altLang="zh-CN" sz="72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72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谢</a:t>
            </a:r>
          </a:p>
          <a:p>
            <a:pPr algn="ctr" eaLnBrk="0" hangingPunct="0"/>
            <a:endParaRPr lang="zh-CN" altLang="en-US" sz="7200" b="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268760"/>
            <a:ext cx="8856984" cy="50405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-171450"/>
            <a:ext cx="8928100" cy="710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825" y="1628775"/>
            <a:ext cx="8713788" cy="41544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    厕所问题：麻烦老师在考生进场前和进场后（开考前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</a:rPr>
              <a:t>15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分钟内）两次提醒考生先去上厕所，一旦开考不得中途离场。如考试中考生必须坚持要上厕所，监考老师必须告知考生成绩作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分，并要求考生在“中途离场知情书”上签字，上完厕所带到总考务室（领卷教室）。</a:t>
            </a:r>
            <a:endParaRPr lang="en-US" altLang="zh-CN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0" hangingPunct="0">
              <a:defRPr/>
            </a:pPr>
            <a:endParaRPr lang="en-US" altLang="zh-CN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0" hangingPunct="0">
              <a:defRPr/>
            </a:pPr>
            <a:endParaRPr lang="en-US" altLang="zh-CN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0" hangingPunct="0"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    如发现考生身体不舒服，监考老师须立刻通知医护人员（在总考务室）前往考场进行就诊。如医护人员诊断考生身体确实有问题的，立刻汇报主考。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defRPr/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4F02048-C729-45D1-86E0-223A44F8BBC7}"/>
              </a:ext>
            </a:extLst>
          </p:cNvPr>
          <p:cNvSpPr txBox="1"/>
          <p:nvPr/>
        </p:nvSpPr>
        <p:spPr>
          <a:xfrm>
            <a:off x="1331640" y="1052736"/>
            <a:ext cx="71287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交卷工作大更新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8FD4FC-A3F9-44DE-AB5A-482F31440C86}"/>
              </a:ext>
            </a:extLst>
          </p:cNvPr>
          <p:cNvSpPr txBox="1"/>
          <p:nvPr/>
        </p:nvSpPr>
        <p:spPr>
          <a:xfrm>
            <a:off x="683568" y="2204864"/>
            <a:ext cx="777686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监考老师收齐试卷和答题卡后，建议一人抱着卷和卡，另一人拿材料袋、屏蔽器和台钟，第一时间前往总考务室。</a:t>
            </a:r>
            <a:endParaRPr lang="en-US" alt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在总考务室外，向相关工作人员领取您对应组号的号码签；把屏蔽器和台钟交至门口工作人员。</a:t>
            </a:r>
            <a:endParaRPr lang="en-US" alt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请在排队中的监考老师们耐心等待，直至工作人员叫到您的号后进入总考务室交卷。</a:t>
            </a:r>
            <a:endParaRPr lang="en-US" alt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密封试卷等相关工作全部由考务人员处理。</a:t>
            </a:r>
          </a:p>
        </p:txBody>
      </p:sp>
    </p:spTree>
    <p:extLst>
      <p:ext uri="{BB962C8B-B14F-4D97-AF65-F5344CB8AC3E}">
        <p14:creationId xmlns:p14="http://schemas.microsoft.com/office/powerpoint/2010/main" val="3553671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4"/>
          <p:cNvSpPr>
            <a:spLocks noChangeArrowheads="1"/>
          </p:cNvSpPr>
          <p:nvPr/>
        </p:nvSpPr>
        <p:spPr bwMode="auto">
          <a:xfrm>
            <a:off x="3492500" y="404813"/>
            <a:ext cx="273685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8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考试相关数据</a:t>
            </a:r>
          </a:p>
          <a:p>
            <a:pPr eaLnBrk="0" hangingPunct="0"/>
            <a:endParaRPr lang="zh-CN" altLang="en-US">
              <a:solidFill>
                <a:schemeClr val="tx1"/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33794" name="Rectangle 59"/>
          <p:cNvSpPr>
            <a:spLocks noChangeArrowheads="1"/>
          </p:cNvSpPr>
          <p:nvPr/>
        </p:nvSpPr>
        <p:spPr bwMode="auto">
          <a:xfrm>
            <a:off x="879475" y="2741613"/>
            <a:ext cx="9832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  <p:txBody>
          <a:bodyPr anchor="ctr">
            <a:spAutoFit/>
          </a:bodyPr>
          <a:lstStyle/>
          <a:p>
            <a:pPr eaLnBrk="0" hangingPunct="0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E668F06-07AA-43B4-B436-50C199707F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017303"/>
              </p:ext>
            </p:extLst>
          </p:nvPr>
        </p:nvGraphicFramePr>
        <p:xfrm>
          <a:off x="395537" y="1024348"/>
          <a:ext cx="8280918" cy="55730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02413">
                  <a:extLst>
                    <a:ext uri="{9D8B030D-6E8A-4147-A177-3AD203B41FA5}">
                      <a16:colId xmlns:a16="http://schemas.microsoft.com/office/drawing/2014/main" val="1368082132"/>
                    </a:ext>
                  </a:extLst>
                </a:gridCol>
                <a:gridCol w="1666438">
                  <a:extLst>
                    <a:ext uri="{9D8B030D-6E8A-4147-A177-3AD203B41FA5}">
                      <a16:colId xmlns:a16="http://schemas.microsoft.com/office/drawing/2014/main" val="266953398"/>
                    </a:ext>
                  </a:extLst>
                </a:gridCol>
                <a:gridCol w="1153689">
                  <a:extLst>
                    <a:ext uri="{9D8B030D-6E8A-4147-A177-3AD203B41FA5}">
                      <a16:colId xmlns:a16="http://schemas.microsoft.com/office/drawing/2014/main" val="2518512685"/>
                    </a:ext>
                  </a:extLst>
                </a:gridCol>
                <a:gridCol w="2179189">
                  <a:extLst>
                    <a:ext uri="{9D8B030D-6E8A-4147-A177-3AD203B41FA5}">
                      <a16:colId xmlns:a16="http://schemas.microsoft.com/office/drawing/2014/main" val="2494816016"/>
                    </a:ext>
                  </a:extLst>
                </a:gridCol>
                <a:gridCol w="2179189">
                  <a:extLst>
                    <a:ext uri="{9D8B030D-6E8A-4147-A177-3AD203B41FA5}">
                      <a16:colId xmlns:a16="http://schemas.microsoft.com/office/drawing/2014/main" val="1057176208"/>
                    </a:ext>
                  </a:extLst>
                </a:gridCol>
              </a:tblGrid>
              <a:tr h="262854"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考试科目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考试时间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考生人数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考试地点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695719"/>
                  </a:ext>
                </a:extLst>
              </a:tr>
              <a:tr h="476123">
                <a:tc rowSpan="5"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CET4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12</a:t>
                      </a:r>
                      <a:r>
                        <a:rPr lang="zh-CN" sz="1000" kern="100">
                          <a:effectLst/>
                        </a:rPr>
                        <a:t>月</a:t>
                      </a:r>
                      <a:r>
                        <a:rPr lang="en-US" sz="1000" kern="100">
                          <a:effectLst/>
                        </a:rPr>
                        <a:t>14</a:t>
                      </a:r>
                      <a:r>
                        <a:rPr lang="zh-CN" sz="1000" kern="100">
                          <a:effectLst/>
                        </a:rPr>
                        <a:t>日</a:t>
                      </a:r>
                      <a:endParaRPr lang="zh-CN" sz="900" kern="100">
                        <a:effectLst/>
                      </a:endParaRPr>
                    </a:p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9:00-11:20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6532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东校区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32</a:t>
                      </a:r>
                      <a:r>
                        <a:rPr lang="zh-CN" sz="1000" kern="100">
                          <a:effectLst/>
                        </a:rPr>
                        <a:t>号教学楼</a:t>
                      </a:r>
                      <a:r>
                        <a:rPr lang="en-US" sz="1000" kern="100">
                          <a:effectLst/>
                        </a:rPr>
                        <a:t>1-5</a:t>
                      </a:r>
                      <a:r>
                        <a:rPr lang="zh-CN" sz="1000" kern="100">
                          <a:effectLst/>
                        </a:rPr>
                        <a:t>层</a:t>
                      </a:r>
                      <a:r>
                        <a:rPr lang="en-US" sz="1000" kern="100">
                          <a:effectLst/>
                        </a:rPr>
                        <a:t>96</a:t>
                      </a:r>
                      <a:r>
                        <a:rPr lang="zh-CN" sz="1000" kern="100">
                          <a:effectLst/>
                        </a:rPr>
                        <a:t>考场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extLst>
                  <a:ext uri="{0D108BD9-81ED-4DB2-BD59-A6C34878D82A}">
                    <a16:rowId xmlns:a16="http://schemas.microsoft.com/office/drawing/2014/main" val="3220922252"/>
                  </a:ext>
                </a:extLst>
              </a:tr>
              <a:tr h="4761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中校区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12</a:t>
                      </a:r>
                      <a:r>
                        <a:rPr lang="zh-CN" sz="1000" kern="100">
                          <a:effectLst/>
                        </a:rPr>
                        <a:t>号教学楼</a:t>
                      </a:r>
                      <a:r>
                        <a:rPr lang="en-US" sz="1000" kern="100">
                          <a:effectLst/>
                        </a:rPr>
                        <a:t>1-4</a:t>
                      </a:r>
                      <a:r>
                        <a:rPr lang="zh-CN" sz="1000" kern="100">
                          <a:effectLst/>
                        </a:rPr>
                        <a:t>层</a:t>
                      </a:r>
                      <a:r>
                        <a:rPr lang="en-US" sz="1000" kern="100">
                          <a:effectLst/>
                        </a:rPr>
                        <a:t>52</a:t>
                      </a:r>
                      <a:r>
                        <a:rPr lang="zh-CN" sz="1000" kern="100">
                          <a:effectLst/>
                        </a:rPr>
                        <a:t>考场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extLst>
                  <a:ext uri="{0D108BD9-81ED-4DB2-BD59-A6C34878D82A}">
                    <a16:rowId xmlns:a16="http://schemas.microsoft.com/office/drawing/2014/main" val="2643176266"/>
                  </a:ext>
                </a:extLst>
              </a:tr>
              <a:tr h="2628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西校区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8</a:t>
                      </a:r>
                      <a:r>
                        <a:rPr lang="zh-CN" sz="1000" kern="100">
                          <a:effectLst/>
                        </a:rPr>
                        <a:t>号教学楼</a:t>
                      </a:r>
                      <a:r>
                        <a:rPr lang="en-US" sz="1000" kern="100">
                          <a:effectLst/>
                        </a:rPr>
                        <a:t>1-4</a:t>
                      </a:r>
                      <a:r>
                        <a:rPr lang="zh-CN" sz="1000" kern="100">
                          <a:effectLst/>
                        </a:rPr>
                        <a:t>层</a:t>
                      </a:r>
                      <a:r>
                        <a:rPr lang="en-US" sz="1000" kern="100">
                          <a:effectLst/>
                        </a:rPr>
                        <a:t>32</a:t>
                      </a:r>
                      <a:r>
                        <a:rPr lang="zh-CN" sz="1000" kern="100">
                          <a:effectLst/>
                        </a:rPr>
                        <a:t>考场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extLst>
                  <a:ext uri="{0D108BD9-81ED-4DB2-BD59-A6C34878D82A}">
                    <a16:rowId xmlns:a16="http://schemas.microsoft.com/office/drawing/2014/main" val="1887098173"/>
                  </a:ext>
                </a:extLst>
              </a:tr>
              <a:tr h="4761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东校区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30</a:t>
                      </a:r>
                      <a:r>
                        <a:rPr lang="zh-CN" sz="1000" kern="100">
                          <a:effectLst/>
                        </a:rPr>
                        <a:t>号教学楼</a:t>
                      </a:r>
                      <a:r>
                        <a:rPr lang="en-US" sz="1000" kern="100">
                          <a:effectLst/>
                        </a:rPr>
                        <a:t>1-4</a:t>
                      </a:r>
                      <a:r>
                        <a:rPr lang="zh-CN" sz="1000" kern="100">
                          <a:effectLst/>
                        </a:rPr>
                        <a:t>层</a:t>
                      </a:r>
                      <a:r>
                        <a:rPr lang="en-US" sz="1000" kern="100">
                          <a:effectLst/>
                        </a:rPr>
                        <a:t>28</a:t>
                      </a:r>
                      <a:r>
                        <a:rPr lang="zh-CN" sz="1000" kern="100">
                          <a:effectLst/>
                        </a:rPr>
                        <a:t>考场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extLst>
                  <a:ext uri="{0D108BD9-81ED-4DB2-BD59-A6C34878D82A}">
                    <a16:rowId xmlns:a16="http://schemas.microsoft.com/office/drawing/2014/main" val="3074964405"/>
                  </a:ext>
                </a:extLst>
              </a:tr>
              <a:tr h="4761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东校区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33</a:t>
                      </a:r>
                      <a:r>
                        <a:rPr lang="zh-CN" sz="1000" kern="100">
                          <a:effectLst/>
                        </a:rPr>
                        <a:t>号教学楼</a:t>
                      </a:r>
                      <a:r>
                        <a:rPr lang="en-US" sz="1000" kern="100">
                          <a:effectLst/>
                        </a:rPr>
                        <a:t>2-3</a:t>
                      </a:r>
                      <a:r>
                        <a:rPr lang="zh-CN" sz="1000" kern="100">
                          <a:effectLst/>
                        </a:rPr>
                        <a:t>层</a:t>
                      </a:r>
                      <a:r>
                        <a:rPr lang="en-US" sz="1000" kern="100">
                          <a:effectLst/>
                        </a:rPr>
                        <a:t>10</a:t>
                      </a:r>
                      <a:r>
                        <a:rPr lang="zh-CN" sz="1000" kern="100">
                          <a:effectLst/>
                        </a:rPr>
                        <a:t>考场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extLst>
                  <a:ext uri="{0D108BD9-81ED-4DB2-BD59-A6C34878D82A}">
                    <a16:rowId xmlns:a16="http://schemas.microsoft.com/office/drawing/2014/main" val="1866547423"/>
                  </a:ext>
                </a:extLst>
              </a:tr>
              <a:tr h="476123">
                <a:tc rowSpan="3"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CET6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12</a:t>
                      </a:r>
                      <a:r>
                        <a:rPr lang="zh-CN" sz="1000" kern="100">
                          <a:effectLst/>
                        </a:rPr>
                        <a:t>月</a:t>
                      </a:r>
                      <a:r>
                        <a:rPr lang="en-US" sz="1000" kern="100">
                          <a:effectLst/>
                        </a:rPr>
                        <a:t>14</a:t>
                      </a:r>
                      <a:r>
                        <a:rPr lang="zh-CN" sz="1000" kern="100">
                          <a:effectLst/>
                        </a:rPr>
                        <a:t>日</a:t>
                      </a:r>
                      <a:endParaRPr lang="zh-CN" sz="900" kern="100">
                        <a:effectLst/>
                      </a:endParaRPr>
                    </a:p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15:00-17:25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5293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东校区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32</a:t>
                      </a:r>
                      <a:r>
                        <a:rPr lang="zh-CN" sz="1000" kern="100">
                          <a:effectLst/>
                        </a:rPr>
                        <a:t>号教学楼</a:t>
                      </a:r>
                      <a:r>
                        <a:rPr lang="en-US" sz="1000" kern="100">
                          <a:effectLst/>
                        </a:rPr>
                        <a:t>1-5</a:t>
                      </a:r>
                      <a:r>
                        <a:rPr lang="zh-CN" sz="1000" kern="100">
                          <a:effectLst/>
                        </a:rPr>
                        <a:t>层</a:t>
                      </a:r>
                      <a:r>
                        <a:rPr lang="en-US" sz="1000" kern="100">
                          <a:effectLst/>
                        </a:rPr>
                        <a:t>96</a:t>
                      </a:r>
                      <a:r>
                        <a:rPr lang="zh-CN" sz="1000" kern="100">
                          <a:effectLst/>
                        </a:rPr>
                        <a:t>考场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extLst>
                  <a:ext uri="{0D108BD9-81ED-4DB2-BD59-A6C34878D82A}">
                    <a16:rowId xmlns:a16="http://schemas.microsoft.com/office/drawing/2014/main" val="467609118"/>
                  </a:ext>
                </a:extLst>
              </a:tr>
              <a:tr h="4761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中校区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12</a:t>
                      </a:r>
                      <a:r>
                        <a:rPr lang="zh-CN" sz="1000" kern="100">
                          <a:effectLst/>
                        </a:rPr>
                        <a:t>号教学楼</a:t>
                      </a:r>
                      <a:r>
                        <a:rPr lang="en-US" sz="1000" kern="100">
                          <a:effectLst/>
                        </a:rPr>
                        <a:t>1-5</a:t>
                      </a:r>
                      <a:r>
                        <a:rPr lang="zh-CN" sz="1000" kern="100">
                          <a:effectLst/>
                        </a:rPr>
                        <a:t>层</a:t>
                      </a:r>
                      <a:r>
                        <a:rPr lang="en-US" sz="1000" kern="100">
                          <a:effectLst/>
                        </a:rPr>
                        <a:t>52</a:t>
                      </a:r>
                      <a:r>
                        <a:rPr lang="zh-CN" sz="1000" kern="100">
                          <a:effectLst/>
                        </a:rPr>
                        <a:t>考场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extLst>
                  <a:ext uri="{0D108BD9-81ED-4DB2-BD59-A6C34878D82A}">
                    <a16:rowId xmlns:a16="http://schemas.microsoft.com/office/drawing/2014/main" val="215071728"/>
                  </a:ext>
                </a:extLst>
              </a:tr>
              <a:tr h="4761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西校区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8</a:t>
                      </a:r>
                      <a:r>
                        <a:rPr lang="zh-CN" sz="1000" kern="100">
                          <a:effectLst/>
                        </a:rPr>
                        <a:t>号教学楼</a:t>
                      </a:r>
                      <a:r>
                        <a:rPr lang="en-US" sz="1000" kern="100">
                          <a:effectLst/>
                        </a:rPr>
                        <a:t>1-4 </a:t>
                      </a:r>
                      <a:r>
                        <a:rPr lang="zh-CN" sz="1000" kern="100">
                          <a:effectLst/>
                        </a:rPr>
                        <a:t>层</a:t>
                      </a:r>
                      <a:r>
                        <a:rPr lang="en-US" sz="1000" kern="100">
                          <a:effectLst/>
                        </a:rPr>
                        <a:t>30</a:t>
                      </a:r>
                      <a:r>
                        <a:rPr lang="zh-CN" sz="1000" kern="100">
                          <a:effectLst/>
                        </a:rPr>
                        <a:t>考场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extLst>
                  <a:ext uri="{0D108BD9-81ED-4DB2-BD59-A6C34878D82A}">
                    <a16:rowId xmlns:a16="http://schemas.microsoft.com/office/drawing/2014/main" val="945986042"/>
                  </a:ext>
                </a:extLst>
              </a:tr>
              <a:tr h="571478"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CET3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12</a:t>
                      </a:r>
                      <a:r>
                        <a:rPr lang="zh-CN" sz="1000" kern="100">
                          <a:effectLst/>
                        </a:rPr>
                        <a:t>月</a:t>
                      </a:r>
                      <a:r>
                        <a:rPr lang="en-US" sz="1000" kern="100">
                          <a:effectLst/>
                        </a:rPr>
                        <a:t>15</a:t>
                      </a:r>
                      <a:r>
                        <a:rPr lang="zh-CN" sz="1000" kern="100">
                          <a:effectLst/>
                        </a:rPr>
                        <a:t>日</a:t>
                      </a:r>
                      <a:endParaRPr lang="zh-CN" sz="900" kern="100">
                        <a:effectLst/>
                      </a:endParaRPr>
                    </a:p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9:00-11:15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895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东校区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32</a:t>
                      </a:r>
                      <a:r>
                        <a:rPr lang="zh-CN" sz="1000" kern="100">
                          <a:effectLst/>
                        </a:rPr>
                        <a:t>号教学楼</a:t>
                      </a:r>
                      <a:r>
                        <a:rPr lang="en-US" sz="1000" kern="100">
                          <a:effectLst/>
                        </a:rPr>
                        <a:t>1-2</a:t>
                      </a:r>
                      <a:r>
                        <a:rPr lang="zh-CN" sz="1000" kern="100">
                          <a:effectLst/>
                        </a:rPr>
                        <a:t>层</a:t>
                      </a:r>
                      <a:r>
                        <a:rPr lang="en-US" sz="1000" kern="100">
                          <a:effectLst/>
                        </a:rPr>
                        <a:t>30</a:t>
                      </a:r>
                      <a:r>
                        <a:rPr lang="zh-CN" sz="1000" kern="100">
                          <a:effectLst/>
                        </a:rPr>
                        <a:t>考场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extLst>
                  <a:ext uri="{0D108BD9-81ED-4DB2-BD59-A6C34878D82A}">
                    <a16:rowId xmlns:a16="http://schemas.microsoft.com/office/drawing/2014/main" val="386003096"/>
                  </a:ext>
                </a:extLst>
              </a:tr>
              <a:tr h="571478"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CJT3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12</a:t>
                      </a:r>
                      <a:r>
                        <a:rPr lang="zh-CN" sz="1000" kern="100">
                          <a:effectLst/>
                        </a:rPr>
                        <a:t>月</a:t>
                      </a:r>
                      <a:r>
                        <a:rPr lang="en-US" sz="1000" kern="100">
                          <a:effectLst/>
                        </a:rPr>
                        <a:t>15</a:t>
                      </a:r>
                      <a:r>
                        <a:rPr lang="zh-CN" sz="1000" kern="100">
                          <a:effectLst/>
                        </a:rPr>
                        <a:t>日</a:t>
                      </a:r>
                      <a:endParaRPr lang="zh-CN" sz="900" kern="100">
                        <a:effectLst/>
                      </a:endParaRPr>
                    </a:p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9:00-11:00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东校区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32</a:t>
                      </a:r>
                      <a:r>
                        <a:rPr lang="zh-CN" sz="1000" kern="100">
                          <a:effectLst/>
                        </a:rPr>
                        <a:t>号教学楼</a:t>
                      </a:r>
                      <a:r>
                        <a:rPr lang="en-US" sz="1000" kern="100">
                          <a:effectLst/>
                        </a:rPr>
                        <a:t>2</a:t>
                      </a:r>
                      <a:r>
                        <a:rPr lang="zh-CN" sz="1000" kern="100">
                          <a:effectLst/>
                        </a:rPr>
                        <a:t>层</a:t>
                      </a:r>
                      <a:r>
                        <a:rPr lang="en-US" sz="1000" kern="100">
                          <a:effectLst/>
                        </a:rPr>
                        <a:t>1</a:t>
                      </a:r>
                      <a:r>
                        <a:rPr lang="zh-CN" sz="1000" kern="100">
                          <a:effectLst/>
                        </a:rPr>
                        <a:t>考场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extLst>
                  <a:ext uri="{0D108BD9-81ED-4DB2-BD59-A6C34878D82A}">
                    <a16:rowId xmlns:a16="http://schemas.microsoft.com/office/drawing/2014/main" val="4251396131"/>
                  </a:ext>
                </a:extLst>
              </a:tr>
              <a:tr h="571478"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NSS8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12</a:t>
                      </a:r>
                      <a:r>
                        <a:rPr lang="zh-CN" sz="1000" kern="100">
                          <a:effectLst/>
                        </a:rPr>
                        <a:t>月</a:t>
                      </a:r>
                      <a:r>
                        <a:rPr lang="en-US" sz="1000" kern="100">
                          <a:effectLst/>
                        </a:rPr>
                        <a:t>15</a:t>
                      </a:r>
                      <a:r>
                        <a:rPr lang="zh-CN" sz="1000" kern="100">
                          <a:effectLst/>
                        </a:rPr>
                        <a:t>日</a:t>
                      </a:r>
                      <a:endParaRPr lang="zh-CN" sz="900" kern="100">
                        <a:effectLst/>
                      </a:endParaRPr>
                    </a:p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8:30-11:50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23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东校区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30</a:t>
                      </a:r>
                      <a:r>
                        <a:rPr lang="zh-CN" sz="1000" kern="100" dirty="0">
                          <a:effectLst/>
                        </a:rPr>
                        <a:t>号教学楼</a:t>
                      </a:r>
                      <a:r>
                        <a:rPr lang="en-US" sz="1000" kern="100" dirty="0">
                          <a:effectLst/>
                        </a:rPr>
                        <a:t>1</a:t>
                      </a:r>
                      <a:r>
                        <a:rPr lang="zh-CN" sz="1000" kern="100" dirty="0">
                          <a:effectLst/>
                        </a:rPr>
                        <a:t>层</a:t>
                      </a:r>
                      <a:r>
                        <a:rPr lang="en-US" sz="1000" kern="100" dirty="0">
                          <a:effectLst/>
                        </a:rPr>
                        <a:t>1</a:t>
                      </a:r>
                      <a:r>
                        <a:rPr lang="zh-CN" sz="1000" kern="100" dirty="0">
                          <a:effectLst/>
                        </a:rPr>
                        <a:t>考场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651" marR="56651" marT="0" marB="0" anchor="ctr"/>
                </a:tc>
                <a:extLst>
                  <a:ext uri="{0D108BD9-81ED-4DB2-BD59-A6C34878D82A}">
                    <a16:rowId xmlns:a16="http://schemas.microsoft.com/office/drawing/2014/main" val="55540052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17525"/>
            <a:ext cx="8229600" cy="1143000"/>
          </a:xfrm>
        </p:spPr>
        <p:txBody>
          <a:bodyPr/>
          <a:lstStyle/>
          <a:p>
            <a:r>
              <a:rPr lang="zh-CN" altLang="en-US" sz="3600" b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领卷</a:t>
            </a: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3" y="3500438"/>
            <a:ext cx="8712968" cy="316865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        领卷教师看清领卷单，一共有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个领卷教室</a:t>
            </a:r>
            <a:r>
              <a:rPr lang="zh-CN" altLang="zh-CN" sz="2800" dirty="0">
                <a:latin typeface="华文楷体" pitchFamily="2" charset="-122"/>
                <a:ea typeface="华文楷体" pitchFamily="2" charset="-122"/>
              </a:rPr>
              <a:t>: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zh-CN" sz="2800" dirty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zh-CN" altLang="zh-CN" sz="2800" dirty="0">
                <a:latin typeface="华文楷体" pitchFamily="2" charset="-122"/>
                <a:ea typeface="华文楷体" pitchFamily="2" charset="-122"/>
              </a:rPr>
              <a:t>215(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中校区</a:t>
            </a:r>
            <a:r>
              <a:rPr lang="zh-CN" altLang="zh-CN" sz="2800" dirty="0">
                <a:latin typeface="华文楷体" pitchFamily="2" charset="-122"/>
                <a:ea typeface="华文楷体" pitchFamily="2" charset="-122"/>
              </a:rPr>
              <a:t>)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7 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201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（西校区）</a:t>
            </a:r>
          </a:p>
          <a:p>
            <a:pPr>
              <a:buFontTx/>
              <a:buNone/>
            </a:pPr>
            <a:r>
              <a:rPr lang="zh-CN" altLang="zh-CN" sz="2800" dirty="0">
                <a:latin typeface="华文楷体" pitchFamily="2" charset="-122"/>
                <a:ea typeface="华文楷体" pitchFamily="2" charset="-122"/>
              </a:rPr>
              <a:t>32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 32 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800" dirty="0">
                <a:latin typeface="华文楷体" pitchFamily="2" charset="-122"/>
                <a:ea typeface="华文楷体" pitchFamily="2" charset="-122"/>
              </a:rPr>
              <a:t>101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32 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 301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zh-CN" sz="2800" dirty="0">
                <a:latin typeface="华文楷体" pitchFamily="2" charset="-122"/>
                <a:ea typeface="华文楷体" pitchFamily="2" charset="-122"/>
              </a:rPr>
              <a:t>30 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zh-CN" altLang="zh-CN" sz="2800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222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33-201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（东校区）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注意：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请自带饮用水或水杯，每幢楼都有开水房；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919163" y="1758950"/>
            <a:ext cx="7470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827088" y="1597025"/>
            <a:ext cx="75612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14</a:t>
            </a:r>
            <a:r>
              <a:rPr lang="zh-CN" altLang="en-US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日上午8:1</a:t>
            </a:r>
            <a:r>
              <a:rPr lang="en-US" altLang="zh-CN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0,</a:t>
            </a:r>
            <a:r>
              <a:rPr lang="zh-CN" altLang="en-US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下午14:1</a:t>
            </a:r>
            <a:r>
              <a:rPr lang="en-US" altLang="zh-CN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r>
              <a:rPr lang="en-US" altLang="zh-CN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日上午</a:t>
            </a:r>
            <a:r>
              <a:rPr lang="en-US" altLang="zh-CN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8:10</a:t>
            </a:r>
            <a:r>
              <a:rPr lang="zh-CN" altLang="en-US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r>
              <a:rPr lang="zh-CN" altLang="en-US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领卷人凭领卷通知单按时到规定领卷教室领卷，试卷领取后，必须直接到考场 </a:t>
            </a:r>
            <a:r>
              <a:rPr lang="en-US" altLang="zh-CN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领卷证无教室信息</a:t>
            </a:r>
            <a:r>
              <a:rPr lang="en-US" altLang="zh-CN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neea-1">
  <a:themeElements>
    <a:clrScheme name="neea-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eea-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99"/>
        </a:solidFill>
        <a:ln w="107950" cap="rnd" cmpd="sng" algn="ctr">
          <a:solidFill>
            <a:srgbClr val="FF9900"/>
          </a:solidFill>
          <a:prstDash val="sys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99"/>
        </a:solidFill>
        <a:ln w="107950" cap="rnd" cmpd="sng" algn="ctr">
          <a:solidFill>
            <a:srgbClr val="FF9900"/>
          </a:solidFill>
          <a:prstDash val="sys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neea-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ea-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ea-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ea-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ea-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ea-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黑白配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262626"/>
      </a:accent1>
      <a:accent2>
        <a:srgbClr val="262626"/>
      </a:accent2>
      <a:accent3>
        <a:srgbClr val="262626"/>
      </a:accent3>
      <a:accent4>
        <a:srgbClr val="262626"/>
      </a:accent4>
      <a:accent5>
        <a:srgbClr val="262626"/>
      </a:accent5>
      <a:accent6>
        <a:srgbClr val="262626"/>
      </a:accent6>
      <a:hlink>
        <a:srgbClr val="262626"/>
      </a:hlink>
      <a:folHlink>
        <a:srgbClr val="262626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3977</TotalTime>
  <Pages>0</Pages>
  <Words>2321</Words>
  <Characters>0</Characters>
  <Application>Microsoft Office PowerPoint</Application>
  <DocSecurity>0</DocSecurity>
  <PresentationFormat>全屏显示(4:3)</PresentationFormat>
  <Lines>0</Lines>
  <Paragraphs>219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黑体</vt:lpstr>
      <vt:lpstr>华文楷体</vt:lpstr>
      <vt:lpstr>华文细黑</vt:lpstr>
      <vt:lpstr>华文中宋</vt:lpstr>
      <vt:lpstr>楷体</vt:lpstr>
      <vt:lpstr>楷体_GB2312</vt:lpstr>
      <vt:lpstr>宋体</vt:lpstr>
      <vt:lpstr>Arial</vt:lpstr>
      <vt:lpstr>Arial Black</vt:lpstr>
      <vt:lpstr>Calibri</vt:lpstr>
      <vt:lpstr>Times New Roman</vt:lpstr>
      <vt:lpstr>Wingdings</vt:lpstr>
      <vt:lpstr>neea-1</vt:lpstr>
      <vt:lpstr>Office 主题</vt:lpstr>
      <vt:lpstr>2019年下半年外语等级考试 监考培训 </vt:lpstr>
      <vt:lpstr>两证问题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领卷</vt:lpstr>
      <vt:lpstr>PowerPoint 演示文稿</vt:lpstr>
      <vt:lpstr>材料袋</vt:lpstr>
      <vt:lpstr>四六级监考流程</vt:lpstr>
      <vt:lpstr>PowerPoint 演示文稿</vt:lpstr>
      <vt:lpstr>学生进场</vt:lpstr>
      <vt:lpstr>PowerPoint 演示文稿</vt:lpstr>
      <vt:lpstr>PowerPoint 演示文稿</vt:lpstr>
      <vt:lpstr>使用金属探测仪</vt:lpstr>
      <vt:lpstr>PowerPoint 演示文稿</vt:lpstr>
      <vt:lpstr>2次提醒确认工作</vt:lpstr>
      <vt:lpstr>常见问题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常见问题之三</vt:lpstr>
      <vt:lpstr>PowerPoint 演示文稿</vt:lpstr>
      <vt:lpstr>PowerPoint 演示文稿</vt:lpstr>
      <vt:lpstr>强调</vt:lpstr>
      <vt:lpstr>PowerPoint 演示文稿</vt:lpstr>
    </vt:vector>
  </TitlesOfParts>
  <Manager/>
  <Company>NEEA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大学英语四六级考试考务会</dc:title>
  <dc:subject/>
  <dc:creator>王伟</dc:creator>
  <cp:keywords/>
  <dc:description/>
  <cp:lastModifiedBy>佳乐</cp:lastModifiedBy>
  <cp:revision>1229</cp:revision>
  <cp:lastPrinted>1899-12-30T00:00:00Z</cp:lastPrinted>
  <dcterms:created xsi:type="dcterms:W3CDTF">2005-07-20T01:25:36Z</dcterms:created>
  <dcterms:modified xsi:type="dcterms:W3CDTF">2019-12-13T03:40:59Z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