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35"/>
  </p:notesMasterIdLst>
  <p:sldIdLst>
    <p:sldId id="256" r:id="rId2"/>
    <p:sldId id="434" r:id="rId3"/>
    <p:sldId id="429" r:id="rId4"/>
    <p:sldId id="430" r:id="rId5"/>
    <p:sldId id="431" r:id="rId6"/>
    <p:sldId id="432" r:id="rId7"/>
    <p:sldId id="420" r:id="rId8"/>
    <p:sldId id="366" r:id="rId9"/>
    <p:sldId id="419" r:id="rId10"/>
    <p:sldId id="283" r:id="rId11"/>
    <p:sldId id="284" r:id="rId12"/>
    <p:sldId id="426" r:id="rId13"/>
    <p:sldId id="424" r:id="rId14"/>
    <p:sldId id="285" r:id="rId15"/>
    <p:sldId id="413" r:id="rId16"/>
    <p:sldId id="286" r:id="rId17"/>
    <p:sldId id="428" r:id="rId18"/>
    <p:sldId id="417" r:id="rId19"/>
    <p:sldId id="409" r:id="rId20"/>
    <p:sldId id="404" r:id="rId21"/>
    <p:sldId id="405" r:id="rId22"/>
    <p:sldId id="407" r:id="rId23"/>
    <p:sldId id="288" r:id="rId24"/>
    <p:sldId id="403" r:id="rId25"/>
    <p:sldId id="293" r:id="rId26"/>
    <p:sldId id="289" r:id="rId27"/>
    <p:sldId id="291" r:id="rId28"/>
    <p:sldId id="369" r:id="rId29"/>
    <p:sldId id="370" r:id="rId30"/>
    <p:sldId id="325" r:id="rId31"/>
    <p:sldId id="326" r:id="rId32"/>
    <p:sldId id="427" r:id="rId33"/>
    <p:sldId id="357" r:id="rId3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400" b="1" kern="1200">
        <a:solidFill>
          <a:srgbClr val="FFFF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b="1" kern="1200">
        <a:solidFill>
          <a:srgbClr val="FFFF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b="1" kern="1200">
        <a:solidFill>
          <a:srgbClr val="FFFF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b="1" kern="1200">
        <a:solidFill>
          <a:srgbClr val="FFFF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b="1" kern="1200">
        <a:solidFill>
          <a:srgbClr val="FFFF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FFFF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FFFF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FFFF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FFFF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>
          <p15:clr>
            <a:srgbClr val="A4A3A4"/>
          </p15:clr>
        </p15:guide>
        <p15:guide id="2" pos="292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99"/>
    <a:srgbClr val="CC9900"/>
    <a:srgbClr val="DCBD02"/>
    <a:srgbClr val="CCCCFF"/>
    <a:srgbClr val="CC99FF"/>
    <a:srgbClr val="EAEAEA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42" autoAdjust="0"/>
    <p:restoredTop sz="94660" autoAdjust="0"/>
  </p:normalViewPr>
  <p:slideViewPr>
    <p:cSldViewPr>
      <p:cViewPr varScale="1">
        <p:scale>
          <a:sx n="116" d="100"/>
          <a:sy n="116" d="100"/>
        </p:scale>
        <p:origin x="1398" y="96"/>
      </p:cViewPr>
      <p:guideLst>
        <p:guide orient="horz" pos="2126"/>
        <p:guide pos="2928"/>
      </p:guideLst>
    </p:cSldViewPr>
  </p:slideViewPr>
  <p:outlineViewPr>
    <p:cViewPr>
      <p:scale>
        <a:sx n="33" d="100"/>
        <a:sy n="33" d="100"/>
      </p:scale>
      <p:origin x="0" y="1693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>
            <a:extLst>
              <a:ext uri="{FF2B5EF4-FFF2-40B4-BE49-F238E27FC236}">
                <a16:creationId xmlns:a16="http://schemas.microsoft.com/office/drawing/2014/main" id="{043D3A44-4FA3-4D77-8327-306C97D8CF1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20000"/>
              </a:spcBef>
              <a:buFont typeface="Wingdings" pitchFamily="2" charset="2"/>
              <a:buChar char="u"/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>
            <a:extLst>
              <a:ext uri="{FF2B5EF4-FFF2-40B4-BE49-F238E27FC236}">
                <a16:creationId xmlns:a16="http://schemas.microsoft.com/office/drawing/2014/main" id="{E1965309-BD86-4125-9980-FB5B3AE5A14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20000"/>
              </a:spcBef>
              <a:buFont typeface="Wingdings" pitchFamily="2" charset="2"/>
              <a:buChar char="u"/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3B4E1D7D-0F78-4675-81C9-1F4672394F63}" type="datetimeFigureOut">
              <a:rPr lang="zh-CN" altLang="en-US"/>
              <a:pPr>
                <a:defRPr/>
              </a:pPr>
              <a:t>2018/12/14</a:t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>
            <a:extLst>
              <a:ext uri="{FF2B5EF4-FFF2-40B4-BE49-F238E27FC236}">
                <a16:creationId xmlns:a16="http://schemas.microsoft.com/office/drawing/2014/main" id="{6ABB560B-F9C2-450C-8996-110062F251B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2054" name="页脚占位符 5">
            <a:extLst>
              <a:ext uri="{FF2B5EF4-FFF2-40B4-BE49-F238E27FC236}">
                <a16:creationId xmlns:a16="http://schemas.microsoft.com/office/drawing/2014/main" id="{6147086D-3431-4081-BC15-FFFD0A633B9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20000"/>
              </a:spcBef>
              <a:buFont typeface="Wingdings" pitchFamily="2" charset="2"/>
              <a:buChar char="u"/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>
            <a:extLst>
              <a:ext uri="{FF2B5EF4-FFF2-40B4-BE49-F238E27FC236}">
                <a16:creationId xmlns:a16="http://schemas.microsoft.com/office/drawing/2014/main" id="{986BC59D-36ED-467A-9E27-346BAC0F5D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20000"/>
              </a:spcBef>
              <a:buFont typeface="Wingdings" panose="05000000000000000000" pitchFamily="2" charset="2"/>
              <a:buChar char="u"/>
              <a:defRPr sz="1200"/>
            </a:lvl1pPr>
          </a:lstStyle>
          <a:p>
            <a:pPr>
              <a:defRPr/>
            </a:pPr>
            <a:fld id="{9F24E50D-8E7A-451C-B98B-A8830535B6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r>
              <a:rPr lang="zh-CN" altLang="en-US"/>
              <a:t>首先看一下考试资料</a:t>
            </a:r>
            <a:endParaRPr lang="en-US" altLang="zh-CN"/>
          </a:p>
          <a:p>
            <a:r>
              <a:rPr lang="zh-CN" altLang="en-US"/>
              <a:t>刚才提到，试题背面增加用于区分试卷类型的条形码粘贴条，那么我们看一下试题册背面的样式；</a:t>
            </a:r>
            <a:endParaRPr lang="en-US" altLang="zh-CN"/>
          </a:p>
          <a:p>
            <a:r>
              <a:rPr lang="zh-CN" altLang="en-US"/>
              <a:t>试题册背面分为三个部分，第一是条形码粘贴条，条形码粘贴条内容由条形码与级别简称组成，第二部分考生注意事项，我们这里成为敬告考生，这部分内容的增加是听取了上半年试点省的意见，作用有两条，一是告诉考生如何粘贴条形码，二是告之考生哪些行为经被认定为违规。其中有一项就是不贴条码。在去年试点工作中，不贴条形码考生只占很少数，但核对的工作量非常的大。第三部分是考生的准考证号和姓名，这部分作用也是为了能够进行后期异常情况的核对。</a:t>
            </a:r>
          </a:p>
        </p:txBody>
      </p:sp>
      <p:sp>
        <p:nvSpPr>
          <p:cNvPr id="2048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Wingdings" panose="05000000000000000000" pitchFamily="2" charset="2"/>
              <a:buChar char="u"/>
            </a:pPr>
            <a:fld id="{41DACEC3-AE84-49A1-B709-A3D8EE4B0FCF}" type="slidenum">
              <a:rPr lang="zh-CN" altLang="en-US">
                <a:solidFill>
                  <a:srgbClr val="FFFF00"/>
                </a:solidFill>
                <a:latin typeface="Arial" panose="020B0604020202020204" pitchFamily="34" charset="0"/>
              </a:rPr>
              <a:pPr algn="r" eaLnBrk="1" hangingPunct="1">
                <a:spcBef>
                  <a:spcPct val="20000"/>
                </a:spcBef>
                <a:buFont typeface="Wingdings" panose="05000000000000000000" pitchFamily="2" charset="2"/>
                <a:buChar char="u"/>
              </a:pPr>
              <a:t>20</a:t>
            </a:fld>
            <a:endParaRPr lang="en-US" altLang="zh-CN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r>
              <a:rPr lang="zh-CN" altLang="en-US"/>
              <a:t>答题卡</a:t>
            </a:r>
            <a:r>
              <a:rPr lang="en-US" altLang="zh-CN"/>
              <a:t>2</a:t>
            </a:r>
            <a:r>
              <a:rPr lang="zh-CN" altLang="en-US"/>
              <a:t>正面则增加了条形码粘贴框这部分，这样考生除需要填写个人信息外，还有把条形码粘贴在该位置。</a:t>
            </a:r>
          </a:p>
        </p:txBody>
      </p:sp>
      <p:sp>
        <p:nvSpPr>
          <p:cNvPr id="2253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Wingdings" panose="05000000000000000000" pitchFamily="2" charset="2"/>
              <a:buChar char="u"/>
            </a:pPr>
            <a:fld id="{150DA661-EF70-4CD1-B62C-15FE85D36901}" type="slidenum">
              <a:rPr lang="zh-CN" altLang="en-US">
                <a:solidFill>
                  <a:srgbClr val="FFFF00"/>
                </a:solidFill>
                <a:latin typeface="Arial" panose="020B0604020202020204" pitchFamily="34" charset="0"/>
              </a:rPr>
              <a:pPr algn="r" eaLnBrk="1" hangingPunct="1">
                <a:spcBef>
                  <a:spcPct val="20000"/>
                </a:spcBef>
                <a:buFont typeface="Wingdings" panose="05000000000000000000" pitchFamily="2" charset="2"/>
                <a:buChar char="u"/>
              </a:pPr>
              <a:t>21</a:t>
            </a:fld>
            <a:endParaRPr lang="en-US" altLang="zh-CN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01F70E4-7719-4308-98C2-AFFAA3165D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EBEE0AB-5C8B-4EDA-9601-F54895B90A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F750D09-3820-4ACD-A949-647F9FF6C57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E54C3C-AB20-4A31-A28F-B73F79D377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6435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01F70E4-7719-4308-98C2-AFFAA3165D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EBEE0AB-5C8B-4EDA-9601-F54895B90A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F750D09-3820-4ACD-A949-647F9FF6C57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B74A77-6BAE-4449-A5BA-72639292650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24931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01F70E4-7719-4308-98C2-AFFAA3165D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EBEE0AB-5C8B-4EDA-9601-F54895B90A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F750D09-3820-4ACD-A949-647F9FF6C57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EF1A96-7EBE-4DA9-AEAE-11DBA0F398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42199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1F70E4-7719-4308-98C2-AFFAA3165D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EBEE0AB-5C8B-4EDA-9601-F54895B90A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750D09-3820-4ACD-A949-647F9FF6C57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15A554-6D5E-4D2A-A4E9-06683A8C51C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69752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01F70E4-7719-4308-98C2-AFFAA3165D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FEBEE0AB-5C8B-4EDA-9601-F54895B90A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F750D09-3820-4ACD-A949-647F9FF6C57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5F5317-7710-4451-8E3E-8FC3241324B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55031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01F70E4-7719-4308-98C2-AFFAA3165D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EBEE0AB-5C8B-4EDA-9601-F54895B90A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F750D09-3820-4ACD-A949-647F9FF6C57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A7703D-8333-43EE-823E-367C4792C0F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4830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01F70E4-7719-4308-98C2-AFFAA3165D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EBEE0AB-5C8B-4EDA-9601-F54895B90A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F750D09-3820-4ACD-A949-647F9FF6C57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781FB-AB1F-4E62-BA60-E3705F2897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6889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1F70E4-7719-4308-98C2-AFFAA3165D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EBEE0AB-5C8B-4EDA-9601-F54895B90A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750D09-3820-4ACD-A949-647F9FF6C57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31FF17-0D26-4F8A-8439-033F112CE47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94221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01F70E4-7719-4308-98C2-AFFAA3165D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EBEE0AB-5C8B-4EDA-9601-F54895B90A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F750D09-3820-4ACD-A949-647F9FF6C57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86E3D4-DF06-4E43-9410-B86FDAFAE64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4203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01F70E4-7719-4308-98C2-AFFAA3165D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FEBEE0AB-5C8B-4EDA-9601-F54895B90A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F750D09-3820-4ACD-A949-647F9FF6C57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3D5C41-9CE1-48C4-996F-CD75871E663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3390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D01F70E4-7719-4308-98C2-AFFAA3165D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FEBEE0AB-5C8B-4EDA-9601-F54895B90A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F750D09-3820-4ACD-A949-647F9FF6C57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1F064-6832-4099-8FCA-0B3C9A77034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61289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1F70E4-7719-4308-98C2-AFFAA3165D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EBEE0AB-5C8B-4EDA-9601-F54895B90A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750D09-3820-4ACD-A949-647F9FF6C57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0FA49A-8CB4-4786-9C70-0B2EFC90ED9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7546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1F70E4-7719-4308-98C2-AFFAA3165D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EBEE0AB-5C8B-4EDA-9601-F54895B90A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750D09-3820-4ACD-A949-647F9FF6C57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C391D4-06E1-4611-86AF-131F7AD202A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16276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D01F70E4-7719-4308-98C2-AFFAA3165D1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FEBEE0AB-5C8B-4EDA-9601-F54895B90A6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8F750D09-3820-4ACD-A949-647F9FF6C57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9FC48EF-27AE-4CFC-907E-CA633952661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1" name="Picture 7" descr="A6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97975" cy="689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3A864663-620E-4D40-A14D-F884D58671EA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179388" y="1557338"/>
            <a:ext cx="8713787" cy="1943100"/>
          </a:xfrm>
        </p:spPr>
        <p:txBody>
          <a:bodyPr/>
          <a:lstStyle/>
          <a:p>
            <a:pPr>
              <a:defRPr/>
            </a:pPr>
            <a:r>
              <a:rPr lang="en-US" altLang="zh-CN" sz="5400" b="1" dirty="0" smtClean="0">
                <a:solidFill>
                  <a:srgbClr val="F8F8F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2018</a:t>
            </a:r>
            <a:r>
              <a:rPr lang="zh-CN" altLang="en-US" sz="5400" b="1" dirty="0" smtClean="0">
                <a:solidFill>
                  <a:srgbClr val="F8F8F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年下半</a:t>
            </a:r>
            <a:r>
              <a:rPr lang="zh-CN" altLang="en-US" sz="5400" b="1" dirty="0">
                <a:solidFill>
                  <a:srgbClr val="F8F8F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年外语等级考试</a:t>
            </a:r>
            <a:br>
              <a:rPr lang="zh-CN" altLang="en-US" sz="5400" b="1" dirty="0">
                <a:solidFill>
                  <a:srgbClr val="F8F8F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5400" b="1" dirty="0">
                <a:solidFill>
                  <a:srgbClr val="F8F8F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监考培训</a:t>
            </a:r>
            <a:r>
              <a:rPr lang="en-US" altLang="zh-CN" sz="5400" b="1" dirty="0">
                <a:solidFill>
                  <a:srgbClr val="F8F8F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/>
            </a:r>
            <a:br>
              <a:rPr lang="en-US" altLang="zh-CN" sz="5400" b="1" dirty="0">
                <a:solidFill>
                  <a:srgbClr val="F8F8F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200" b="1" dirty="0">
                <a:solidFill>
                  <a:srgbClr val="F8F8F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b="1" dirty="0" smtClean="0">
                <a:solidFill>
                  <a:srgbClr val="F8F8F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</a:t>
            </a:r>
            <a:r>
              <a:rPr lang="zh-CN" altLang="en-US" sz="3200" b="1" dirty="0" smtClean="0">
                <a:solidFill>
                  <a:srgbClr val="F8F8F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下半年新版</a:t>
            </a:r>
            <a:r>
              <a:rPr lang="zh-CN" altLang="en-US" sz="3200" b="1" dirty="0">
                <a:solidFill>
                  <a:srgbClr val="F8F8F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200" b="1" dirty="0">
              <a:solidFill>
                <a:srgbClr val="F8F8F8"/>
              </a:solidFill>
              <a:effectLst>
                <a:outerShdw blurRad="38100" dist="38100" dir="2700000" algn="tl">
                  <a:srgbClr val="808080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55576" y="4797152"/>
            <a:ext cx="7920880" cy="766763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zh-CN" altLang="en-US" sz="4000" b="1" dirty="0">
                <a:solidFill>
                  <a:srgbClr val="F8F8F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湖州师范学院   </a:t>
            </a:r>
            <a:r>
              <a:rPr lang="zh-CN" altLang="en-US" b="1" dirty="0">
                <a:solidFill>
                  <a:srgbClr val="F8F8F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教务处</a:t>
            </a:r>
            <a:r>
              <a:rPr lang="en-US" altLang="zh-CN" b="1" dirty="0">
                <a:solidFill>
                  <a:srgbClr val="F8F8F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b="1" dirty="0">
                <a:solidFill>
                  <a:srgbClr val="F8F8F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考试中心 </a:t>
            </a:r>
          </a:p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en-US" altLang="zh-CN" sz="2800" b="1" dirty="0">
                <a:solidFill>
                  <a:srgbClr val="F8F8F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2018</a:t>
            </a:r>
            <a:r>
              <a:rPr lang="zh-CN" altLang="en-US" sz="2800" b="1" dirty="0" smtClean="0">
                <a:solidFill>
                  <a:srgbClr val="F8F8F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lang="en-US" altLang="zh-CN" sz="2800" b="1" dirty="0" smtClean="0">
                <a:solidFill>
                  <a:srgbClr val="F8F8F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en-US" sz="2800" b="1" dirty="0" smtClean="0">
                <a:solidFill>
                  <a:srgbClr val="F8F8F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zh-CN" sz="2800" b="1" dirty="0" smtClean="0">
                <a:solidFill>
                  <a:srgbClr val="F8F8F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14</a:t>
            </a:r>
            <a:r>
              <a:rPr lang="zh-CN" altLang="en-US" sz="2800" b="1" dirty="0" smtClean="0">
                <a:solidFill>
                  <a:srgbClr val="F8F8F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日</a:t>
            </a:r>
            <a:r>
              <a:rPr lang="zh-CN" altLang="en-US" sz="3600" b="1" dirty="0" smtClean="0">
                <a:solidFill>
                  <a:srgbClr val="F8F8F8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endParaRPr lang="zh-CN" altLang="en-US" sz="3600" b="1" dirty="0">
              <a:solidFill>
                <a:srgbClr val="F8F8F8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76250"/>
            <a:ext cx="8229600" cy="1143000"/>
          </a:xfrm>
        </p:spPr>
        <p:txBody>
          <a:bodyPr/>
          <a:lstStyle/>
          <a:p>
            <a:r>
              <a:rPr lang="zh-CN" altLang="en-US" sz="3600" b="1">
                <a:solidFill>
                  <a:schemeClr val="bg1"/>
                </a:solidFill>
                <a:ea typeface="楷体_GB2312" pitchFamily="49" charset="-122"/>
              </a:rPr>
              <a:t>四六级监考流程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603375"/>
            <a:ext cx="8569325" cy="492442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20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大学英语四级考试（括号内为六级时间）</a:t>
            </a:r>
          </a:p>
          <a:p>
            <a:pPr>
              <a:lnSpc>
                <a:spcPct val="90000"/>
              </a:lnSpc>
            </a:pPr>
            <a:r>
              <a:rPr lang="en-US" altLang="zh-CN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en-US" altLang="zh-CN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45(14:45)	</a:t>
            </a:r>
            <a:r>
              <a:rPr lang="zh-CN" altLang="en-US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第一次哨音，组织考生入场；</a:t>
            </a:r>
          </a:p>
          <a:p>
            <a:pPr>
              <a:lnSpc>
                <a:spcPct val="90000"/>
              </a:lnSpc>
            </a:pPr>
            <a:r>
              <a:rPr lang="en-US" altLang="zh-CN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9</a:t>
            </a:r>
            <a:r>
              <a:rPr lang="zh-CN" altLang="en-US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en-US" altLang="zh-CN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00(15:00)	</a:t>
            </a:r>
            <a:r>
              <a:rPr lang="zh-CN" altLang="en-US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第二次哨音，发答题卡</a:t>
            </a:r>
            <a:r>
              <a:rPr lang="en-US" altLang="zh-CN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、答题卡</a:t>
            </a:r>
            <a:r>
              <a:rPr lang="en-US" altLang="zh-CN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与试题册 ，禁止迟到考生入场；</a:t>
            </a:r>
          </a:p>
          <a:p>
            <a:pPr>
              <a:lnSpc>
                <a:spcPct val="90000"/>
              </a:lnSpc>
            </a:pPr>
            <a:r>
              <a:rPr lang="en-US" altLang="zh-CN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9∶10(15:10)	</a:t>
            </a:r>
            <a:r>
              <a:rPr lang="zh-CN" altLang="en-US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第三次哨音，考试正式开始（写作）； </a:t>
            </a:r>
          </a:p>
          <a:p>
            <a:pPr>
              <a:lnSpc>
                <a:spcPct val="90000"/>
              </a:lnSpc>
            </a:pPr>
            <a:r>
              <a:rPr lang="en-US" altLang="zh-CN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9∶40(15:40)	</a:t>
            </a:r>
            <a:r>
              <a:rPr lang="zh-CN" altLang="en-US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写作结束，考生打开试题册，听力开始；</a:t>
            </a:r>
          </a:p>
          <a:p>
            <a:pPr>
              <a:lnSpc>
                <a:spcPct val="90000"/>
              </a:lnSpc>
            </a:pPr>
            <a:r>
              <a:rPr lang="en-US" altLang="zh-CN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10∶05(16:10)	</a:t>
            </a:r>
            <a:r>
              <a:rPr lang="zh-CN" altLang="en-US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第四次哨音，听力结束，收答题卡</a:t>
            </a:r>
            <a:r>
              <a:rPr lang="en-US" altLang="zh-CN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； </a:t>
            </a:r>
          </a:p>
          <a:p>
            <a:pPr>
              <a:lnSpc>
                <a:spcPct val="90000"/>
              </a:lnSpc>
            </a:pPr>
            <a:r>
              <a:rPr lang="en-US" altLang="zh-CN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en-US" altLang="zh-CN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10(16:15)	</a:t>
            </a:r>
            <a:r>
              <a:rPr lang="zh-CN" altLang="en-US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第五次哨音，考生继续作答；</a:t>
            </a:r>
          </a:p>
          <a:p>
            <a:pPr>
              <a:lnSpc>
                <a:spcPct val="90000"/>
              </a:lnSpc>
            </a:pPr>
            <a:r>
              <a:rPr lang="en-US" altLang="zh-CN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11∶20 (17:25) </a:t>
            </a:r>
            <a:r>
              <a:rPr lang="zh-CN" altLang="en-US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第六次哨音，考试结束，收答题卡</a:t>
            </a:r>
            <a:r>
              <a:rPr lang="en-US" altLang="zh-CN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和试题册。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12775" y="1989138"/>
            <a:ext cx="8229600" cy="445452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zh-CN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zh-CN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45  </a:t>
            </a: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第一次哨音，组织考生入场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9</a:t>
            </a: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zh-CN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00  </a:t>
            </a: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第二次哨音，发试卷和答题卡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9</a:t>
            </a: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zh-CN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15  </a:t>
            </a: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第三次哨音，考试开始（听力）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11</a:t>
            </a: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zh-CN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15 </a:t>
            </a: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第四次哨音，考试结束，收卷。</a:t>
            </a:r>
          </a:p>
          <a:p>
            <a:pPr>
              <a:lnSpc>
                <a:spcPct val="90000"/>
              </a:lnSpc>
              <a:buFontTx/>
              <a:buNone/>
            </a:pPr>
            <a:endParaRPr lang="zh-CN" altLang="zh-CN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/>
        </p:nvSpPr>
        <p:spPr bwMode="auto">
          <a:xfrm>
            <a:off x="395288" y="4762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chemeClr val="bg1"/>
                </a:solidFill>
                <a:ea typeface="楷体_GB2312" pitchFamily="49" charset="-122"/>
              </a:rPr>
              <a:t>三级监考流程</a:t>
            </a:r>
            <a:endParaRPr lang="zh-CN" altLang="en-US" sz="4400" b="0">
              <a:solidFill>
                <a:schemeClr val="tx2"/>
              </a:solidFill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6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学生进场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2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en-US" altLang="zh-CN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45</a:t>
            </a:r>
            <a:r>
              <a:rPr lang="zh-CN" altLang="en-US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14</a:t>
            </a:r>
            <a:r>
              <a:rPr lang="zh-CN" altLang="en-US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lang="en-US" altLang="zh-CN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45</a:t>
            </a:r>
            <a:r>
              <a:rPr lang="zh-CN" altLang="en-US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）学生进场，进场前提醒下外面考生，先去上厕所：一旦进入考场，中途不得离场，否则按违规成绩作</a:t>
            </a:r>
            <a:r>
              <a:rPr lang="en-US" altLang="zh-CN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r>
              <a:rPr lang="zh-CN" altLang="en-US" sz="4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分。</a:t>
            </a:r>
          </a:p>
          <a:p>
            <a:endParaRPr lang="zh-CN" altLang="en-US" sz="2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3"/>
          <p:cNvSpPr txBox="1">
            <a:spLocks noChangeArrowheads="1"/>
          </p:cNvSpPr>
          <p:nvPr/>
        </p:nvSpPr>
        <p:spPr bwMode="auto">
          <a:xfrm>
            <a:off x="1547018" y="1291690"/>
            <a:ext cx="6049963" cy="830997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80808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107950" cap="rnd">
                <a:solidFill>
                  <a:srgbClr val="FF99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chemeClr val="bg1"/>
                </a:solidFill>
              </a:rPr>
              <a:t>9(15)</a:t>
            </a:r>
            <a:r>
              <a:rPr lang="zh-CN" altLang="en-US" sz="2400" dirty="0">
                <a:solidFill>
                  <a:schemeClr val="bg1"/>
                </a:solidFill>
              </a:rPr>
              <a:t>点之后发现携带手机、智能手表、智能手环，按作弊处理 </a:t>
            </a:r>
          </a:p>
        </p:txBody>
      </p:sp>
      <p:sp>
        <p:nvSpPr>
          <p:cNvPr id="11267" name="Text Box 5"/>
          <p:cNvSpPr txBox="1">
            <a:spLocks noChangeArrowheads="1"/>
          </p:cNvSpPr>
          <p:nvPr/>
        </p:nvSpPr>
        <p:spPr bwMode="auto">
          <a:xfrm>
            <a:off x="755650" y="4292600"/>
            <a:ext cx="7632700" cy="138499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80808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107950" cap="rnd">
                <a:solidFill>
                  <a:srgbClr val="FF99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dirty="0">
                <a:solidFill>
                  <a:schemeClr val="bg1"/>
                </a:solidFill>
              </a:rPr>
              <a:t>特别注意，这次对考生的两证问题需统一操作，试卷下发前，手机和两证问题必须处理好。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2255119"/>
            <a:ext cx="8435946" cy="17552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2708275"/>
            <a:ext cx="8229600" cy="4149725"/>
          </a:xfrm>
        </p:spPr>
        <p:txBody>
          <a:bodyPr/>
          <a:lstStyle/>
          <a:p>
            <a:pPr>
              <a:buFontTx/>
              <a:buNone/>
            </a:pPr>
            <a:r>
              <a:rPr lang="zh-CN" altLang="zh-CN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(1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）考前，与考试无关物品放置考场</a:t>
            </a:r>
            <a:r>
              <a:rPr lang="zh-CN" altLang="en-US" sz="28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门外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>
              <a:buFontTx/>
              <a:buNone/>
            </a:pPr>
            <a:r>
              <a:rPr lang="zh-CN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）手机违纪作弊一般能被发现，高科技作弊是防不胜防，无线信号接收装置多为手表、橡皮、笔、文具盒等，监考老师要重点检查，及时发现可疑行为。（学校今年与无线电部门配合）</a:t>
            </a:r>
          </a:p>
          <a:p>
            <a:pPr>
              <a:buFontTx/>
              <a:buNone/>
            </a:pPr>
            <a:endParaRPr lang="en-US" altLang="zh-CN" sz="2800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/>
        </p:nvSpPr>
        <p:spPr bwMode="auto">
          <a:xfrm>
            <a:off x="395288" y="4762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考前强调</a:t>
            </a:r>
            <a:endParaRPr lang="zh-CN" altLang="en-US" sz="4400" b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684213" y="1412875"/>
            <a:ext cx="7559675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考试前，监考教师清场要</a:t>
            </a:r>
            <a:r>
              <a:rPr lang="zh-CN" altLang="en-US" sz="2800" dirty="0">
                <a:solidFill>
                  <a:srgbClr val="FF99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彻底</a:t>
            </a:r>
            <a:r>
              <a:rPr lang="zh-CN" altLang="en-US" sz="2800" b="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，向考生强调本次考试启用标准化考场，考试全过程视频监控，务必要求学生考试不要违纪作弊。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>
                <a:solidFill>
                  <a:schemeClr val="bg1"/>
                </a:solidFill>
                <a:ea typeface="楷体_GB2312" pitchFamily="49" charset="-122"/>
              </a:rPr>
              <a:t>使用金属探测仪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63938" y="1600200"/>
            <a:ext cx="5122862" cy="4525963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>
                <a:solidFill>
                  <a:schemeClr val="bg1"/>
                </a:solidFill>
              </a:rPr>
              <a:t>        </a:t>
            </a:r>
            <a:r>
              <a:rPr lang="zh-CN" altLang="en-US">
                <a:solidFill>
                  <a:schemeClr val="bg1"/>
                </a:solidFill>
                <a:ea typeface="楷体_GB2312" pitchFamily="49" charset="-122"/>
              </a:rPr>
              <a:t>开考前向学生展示金属探测仪，并告之手机、智能手表、智能手环等电子产品不得带到座位上，否则发现按作弊处理。</a:t>
            </a:r>
          </a:p>
          <a:p>
            <a:pPr>
              <a:buFontTx/>
              <a:buNone/>
            </a:pPr>
            <a:endParaRPr lang="zh-CN" altLang="en-US">
              <a:solidFill>
                <a:schemeClr val="bg1"/>
              </a:solidFill>
              <a:ea typeface="楷体_GB2312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solidFill>
                  <a:schemeClr val="bg1"/>
                </a:solidFill>
                <a:ea typeface="楷体_GB2312" pitchFamily="49" charset="-122"/>
              </a:rPr>
              <a:t>  </a:t>
            </a:r>
            <a:r>
              <a:rPr lang="zh-CN" altLang="en-US" b="1">
                <a:solidFill>
                  <a:schemeClr val="bg1"/>
                </a:solidFill>
                <a:ea typeface="楷体_GB2312" pitchFamily="49" charset="-122"/>
              </a:rPr>
              <a:t>态度要坚决，语气要严厉</a:t>
            </a: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205038"/>
            <a:ext cx="2952750" cy="2887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107950" cap="rnd">
                <a:solidFill>
                  <a:srgbClr val="FF9900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135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116013" y="1773238"/>
            <a:ext cx="6985000" cy="4535487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2400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检查内容：</a:t>
            </a:r>
          </a:p>
          <a:p>
            <a:pPr>
              <a:buFontTx/>
              <a:buNone/>
            </a:pPr>
            <a:r>
              <a:rPr lang="en-US" altLang="zh-CN" sz="2400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400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考场座位表照片与考生准考证上是否一致（防代考）。</a:t>
            </a:r>
          </a:p>
          <a:p>
            <a:pPr lvl="2">
              <a:buFontTx/>
              <a:buNone/>
            </a:pPr>
            <a:endParaRPr lang="en-US" altLang="zh-CN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  <a:buNone/>
            </a:pPr>
            <a:r>
              <a:rPr lang="en-US" altLang="zh-CN" sz="2400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400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考生试卷、答题卡填涂的信息是否正确；</a:t>
            </a:r>
          </a:p>
          <a:p>
            <a:pPr>
              <a:buFontTx/>
              <a:buNone/>
            </a:pPr>
            <a:endParaRPr lang="zh-CN" altLang="en-US" sz="2400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  <a:buNone/>
            </a:pPr>
            <a:r>
              <a:rPr lang="en-US" altLang="zh-CN" sz="2400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400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使用金属探测仪对每个考生进行检查（主要是口袋部位）。</a:t>
            </a:r>
          </a:p>
          <a:p>
            <a:pPr>
              <a:buFontTx/>
              <a:buNone/>
            </a:pPr>
            <a:endParaRPr lang="en-US" altLang="zh-CN" sz="2400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Tx/>
              <a:buNone/>
            </a:pPr>
            <a:r>
              <a:rPr lang="en-US" altLang="zh-CN" sz="2400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2400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检查学生手表、眼镜（眼镜盒）与文具盒是否有问题。</a:t>
            </a:r>
            <a:endParaRPr lang="en-US" altLang="zh-CN" sz="2400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/>
        </p:nvSpPr>
        <p:spPr bwMode="auto">
          <a:xfrm>
            <a:off x="395288" y="6286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4000">
                <a:solidFill>
                  <a:schemeClr val="bg1"/>
                </a:solidFill>
                <a:ea typeface="楷体_GB2312" pitchFamily="49" charset="-122"/>
              </a:rPr>
              <a:t>检查工作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 noChangeArrowheads="1"/>
          </p:cNvSpPr>
          <p:nvPr>
            <p:ph type="title"/>
          </p:nvPr>
        </p:nvSpPr>
        <p:spPr>
          <a:xfrm>
            <a:off x="457200" y="549275"/>
            <a:ext cx="8229600" cy="1143000"/>
          </a:xfrm>
        </p:spPr>
        <p:txBody>
          <a:bodyPr/>
          <a:lstStyle/>
          <a:p>
            <a:r>
              <a:rPr lang="en-US" altLang="zh-CN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次提醒确认工作（新增）</a:t>
            </a:r>
          </a:p>
        </p:txBody>
      </p:sp>
      <p:pic>
        <p:nvPicPr>
          <p:cNvPr id="16387" name="内容占位符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0838" y="2420938"/>
            <a:ext cx="8442325" cy="1439862"/>
          </a:xfrm>
        </p:spPr>
      </p:pic>
      <p:pic>
        <p:nvPicPr>
          <p:cNvPr id="16388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473575"/>
            <a:ext cx="8856662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28775"/>
            <a:ext cx="8893175" cy="45259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Blip>
                <a:blip r:embed="rId2"/>
              </a:buBlip>
            </a:pP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干扰考生</a:t>
            </a:r>
          </a:p>
          <a:p>
            <a:pPr>
              <a:lnSpc>
                <a:spcPct val="90000"/>
              </a:lnSpc>
              <a:buFontTx/>
              <a:buBlip>
                <a:blip r:embed="rId2"/>
              </a:buBlip>
            </a:pP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在听力开始之后，监考员务必停止走动，保持教室一前一后监考状态。</a:t>
            </a:r>
          </a:p>
          <a:p>
            <a:pPr>
              <a:lnSpc>
                <a:spcPct val="90000"/>
              </a:lnSpc>
              <a:buFontTx/>
              <a:buBlip>
                <a:blip r:embed="rId2"/>
              </a:buBlip>
            </a:pP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一共两次提醒考生时间：</a:t>
            </a:r>
          </a:p>
          <a:p>
            <a:pPr>
              <a:lnSpc>
                <a:spcPct val="90000"/>
              </a:lnSpc>
              <a:buFontTx/>
              <a:buBlip>
                <a:blip r:embed="rId2"/>
              </a:buBlip>
            </a:pPr>
            <a:r>
              <a:rPr lang="en-US" altLang="zh-CN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9</a:t>
            </a: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en-US" altLang="zh-CN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35</a:t>
            </a: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15</a:t>
            </a: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en-US" altLang="zh-CN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35</a:t>
            </a: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）提醒考生</a:t>
            </a:r>
            <a:r>
              <a:rPr lang="en-US" altLang="zh-CN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分钟后开始听力；</a:t>
            </a:r>
          </a:p>
          <a:p>
            <a:pPr>
              <a:lnSpc>
                <a:spcPct val="90000"/>
              </a:lnSpc>
              <a:buFontTx/>
              <a:buBlip>
                <a:blip r:embed="rId2"/>
              </a:buBlip>
            </a:pPr>
            <a:r>
              <a:rPr lang="en-US" altLang="zh-CN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11</a:t>
            </a: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en-US" altLang="zh-CN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17</a:t>
            </a: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en-US" altLang="zh-CN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15</a:t>
            </a: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）提醒考生还有</a:t>
            </a:r>
            <a:r>
              <a:rPr lang="en-US" altLang="zh-CN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分钟考试结束。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注意：给教室里提供的台钟，</a:t>
            </a:r>
            <a:r>
              <a:rPr lang="zh-CN" altLang="en-US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不要面向学生</a:t>
            </a: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。此时间仅供参考，具体时间以哨音为准。</a:t>
            </a:r>
            <a:endParaRPr lang="zh-CN" altLang="zh-CN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692150"/>
            <a:ext cx="8229600" cy="1143000"/>
          </a:xfrm>
        </p:spPr>
        <p:txBody>
          <a:bodyPr/>
          <a:lstStyle/>
          <a:p>
            <a:r>
              <a:rPr lang="zh-CN" altLang="en-US" sz="3600" b="1">
                <a:solidFill>
                  <a:schemeClr val="bg1"/>
                </a:solidFill>
                <a:ea typeface="楷体_GB2312" pitchFamily="49" charset="-122"/>
              </a:rPr>
              <a:t>常见问题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/>
        </p:nvSpPr>
        <p:spPr bwMode="auto">
          <a:xfrm>
            <a:off x="395288" y="6286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chemeClr val="bg1"/>
                </a:solidFill>
                <a:ea typeface="楷体_GB2312" pitchFamily="49" charset="-122"/>
              </a:rPr>
              <a:t>填写考试材料相关的信息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435975" cy="4525963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答题卡袋、试卷袋封面上各栏信息填写点如实填。</a:t>
            </a:r>
          </a:p>
          <a:p>
            <a:pPr>
              <a:buFontTx/>
              <a:buNone/>
            </a:pPr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 （1）湖州师范学院和求真学院等级考试属于同一个考点，考点名称是湖州师范学院，因此试卷的学校栏统一填写</a:t>
            </a:r>
            <a:r>
              <a:rPr lang="zh-CN" altLang="en-US" sz="2800">
                <a:solidFill>
                  <a:schemeClr val="bg1"/>
                </a:solidFill>
                <a:latin typeface="宋体" panose="02010600030101010101" pitchFamily="2" charset="-122"/>
                <a:ea typeface="楷体_GB2312" pitchFamily="49" charset="-122"/>
              </a:rPr>
              <a:t>“</a:t>
            </a:r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湖州师范学院</a:t>
            </a:r>
            <a:r>
              <a:rPr lang="zh-CN" altLang="en-US" sz="2800">
                <a:solidFill>
                  <a:schemeClr val="bg1"/>
                </a:solidFill>
                <a:latin typeface="宋体" panose="02010600030101010101" pitchFamily="2" charset="-122"/>
                <a:ea typeface="楷体_GB2312" pitchFamily="49" charset="-122"/>
              </a:rPr>
              <a:t>”</a:t>
            </a:r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>
              <a:buFontTx/>
              <a:buNone/>
            </a:pPr>
            <a:r>
              <a:rPr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>
                <a:solidFill>
                  <a:srgbClr val="FF9900"/>
                </a:solidFill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四六级学校代码：33010</a:t>
            </a:r>
          </a:p>
          <a:p>
            <a:pPr>
              <a:buFontTx/>
              <a:buNone/>
            </a:pPr>
            <a:r>
              <a:rPr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     三级学校代码：23010</a:t>
            </a:r>
          </a:p>
          <a:p>
            <a:pPr>
              <a:buFontTx/>
              <a:buNone/>
            </a:pPr>
            <a:r>
              <a:rPr lang="zh-CN" altLang="en-US" sz="2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     校区：0</a:t>
            </a:r>
          </a:p>
          <a:p>
            <a:pPr>
              <a:buFontTx/>
              <a:buNone/>
            </a:pPr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 （2）两位监考签名不要签错位置，主考或考务负责是校领导，不是监考教师。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两证问题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91264" cy="4997450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原始要求</a:t>
            </a: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考生</a:t>
            </a: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需携带身份证、准考证参加考试 </a:t>
            </a:r>
            <a:endParaRPr lang="en-US" altLang="zh-CN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带照片的学生证可以代替身份证</a:t>
            </a:r>
            <a:r>
              <a:rPr lang="zh-CN" altLang="en-US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学院学籍或在校证明（辅导员签字、学院盖章）可代替身份证；</a:t>
            </a:r>
            <a:endParaRPr lang="en-US" altLang="zh-CN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如无准考证，前往东校区</a:t>
            </a:r>
            <a:r>
              <a:rPr lang="en-US" altLang="zh-CN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32-101</a:t>
            </a:r>
            <a:r>
              <a:rPr lang="zh-CN" altLang="en-US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开具证明；</a:t>
            </a:r>
            <a:endParaRPr lang="en-US" altLang="zh-CN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868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内容占位符 2"/>
          <p:cNvSpPr txBox="1">
            <a:spLocks/>
          </p:cNvSpPr>
          <p:nvPr/>
        </p:nvSpPr>
        <p:spPr bwMode="auto">
          <a:xfrm>
            <a:off x="323850" y="908050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 typeface="Wingdings" panose="05000000000000000000" pitchFamily="2" charset="2"/>
              <a:buChar char="p"/>
            </a:pPr>
            <a:r>
              <a:rPr lang="zh-CN" altLang="zh-CN" sz="2200" u="sng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试题册背面内容有作文题目、准考证号填写栏、姓名填写栏以及条形码粘贴条。</a:t>
            </a:r>
            <a:endParaRPr lang="zh-CN" altLang="en-US" sz="2200" u="sng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7412" name="Picture 11" descr="C:\Users\Administrator\AppData\Roaming\Tencent\Users\58445695\QQ\WinTemp\RichOle\EHVQM{7_D%T7E$`)8S[%0P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2152650"/>
            <a:ext cx="3876675" cy="470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线形标注 1 13"/>
          <p:cNvSpPr>
            <a:spLocks/>
          </p:cNvSpPr>
          <p:nvPr/>
        </p:nvSpPr>
        <p:spPr bwMode="auto">
          <a:xfrm>
            <a:off x="3779838" y="2060575"/>
            <a:ext cx="4537075" cy="2376488"/>
          </a:xfrm>
          <a:prstGeom prst="borderCallout1">
            <a:avLst>
              <a:gd name="adj1" fmla="val 18750"/>
              <a:gd name="adj2" fmla="val -8333"/>
              <a:gd name="adj3" fmla="val 112500"/>
              <a:gd name="adj4" fmla="val -3833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000">
              <a:solidFill>
                <a:srgbClr val="FFFF00"/>
              </a:solidFill>
            </a:endParaRPr>
          </a:p>
        </p:txBody>
      </p:sp>
      <p:sp>
        <p:nvSpPr>
          <p:cNvPr id="17414" name="线形标注 2 14"/>
          <p:cNvSpPr>
            <a:spLocks/>
          </p:cNvSpPr>
          <p:nvPr/>
        </p:nvSpPr>
        <p:spPr bwMode="auto">
          <a:xfrm>
            <a:off x="1763713" y="2349500"/>
            <a:ext cx="4103687" cy="2232025"/>
          </a:xfrm>
          <a:prstGeom prst="borderCallout2">
            <a:avLst>
              <a:gd name="adj1" fmla="val 18750"/>
              <a:gd name="adj2" fmla="val -1278"/>
              <a:gd name="adj3" fmla="val 18750"/>
              <a:gd name="adj4" fmla="val -16667"/>
              <a:gd name="adj5" fmla="val 34898"/>
              <a:gd name="adj6" fmla="val -31597"/>
            </a:avLst>
          </a:prstGeom>
          <a:noFill/>
          <a:ln w="539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000">
              <a:solidFill>
                <a:srgbClr val="FFC000"/>
              </a:solidFill>
            </a:endParaRPr>
          </a:p>
        </p:txBody>
      </p:sp>
      <p:sp>
        <p:nvSpPr>
          <p:cNvPr id="17415" name="TextBox 15"/>
          <p:cNvSpPr txBox="1">
            <a:spLocks noChangeArrowheads="1"/>
          </p:cNvSpPr>
          <p:nvPr/>
        </p:nvSpPr>
        <p:spPr bwMode="auto">
          <a:xfrm>
            <a:off x="0" y="3213100"/>
            <a:ext cx="1619250" cy="369888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C000"/>
                </a:solidFill>
              </a:rPr>
              <a:t>作文题目区域</a:t>
            </a:r>
          </a:p>
        </p:txBody>
      </p:sp>
      <p:sp>
        <p:nvSpPr>
          <p:cNvPr id="17416" name="线形标注 2 16"/>
          <p:cNvSpPr>
            <a:spLocks/>
          </p:cNvSpPr>
          <p:nvPr/>
        </p:nvSpPr>
        <p:spPr bwMode="auto">
          <a:xfrm>
            <a:off x="1835150" y="4868863"/>
            <a:ext cx="2736850" cy="1584325"/>
          </a:xfrm>
          <a:prstGeom prst="borderCallout2">
            <a:avLst>
              <a:gd name="adj1" fmla="val 18750"/>
              <a:gd name="adj2" fmla="val -1278"/>
              <a:gd name="adj3" fmla="val 18750"/>
              <a:gd name="adj4" fmla="val -16667"/>
              <a:gd name="adj5" fmla="val 34898"/>
              <a:gd name="adj6" fmla="val -31597"/>
            </a:avLst>
          </a:prstGeom>
          <a:noFill/>
          <a:ln w="539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000">
              <a:solidFill>
                <a:srgbClr val="FFC000"/>
              </a:solidFill>
            </a:endParaRPr>
          </a:p>
        </p:txBody>
      </p:sp>
      <p:sp>
        <p:nvSpPr>
          <p:cNvPr id="17417" name="TextBox 17"/>
          <p:cNvSpPr txBox="1">
            <a:spLocks noChangeArrowheads="1"/>
          </p:cNvSpPr>
          <p:nvPr/>
        </p:nvSpPr>
        <p:spPr bwMode="auto">
          <a:xfrm>
            <a:off x="71438" y="5445125"/>
            <a:ext cx="1620837" cy="338138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FFC000"/>
                </a:solidFill>
              </a:rPr>
              <a:t>个人信息填涂区</a:t>
            </a:r>
          </a:p>
        </p:txBody>
      </p:sp>
      <p:sp>
        <p:nvSpPr>
          <p:cNvPr id="17418" name="线形标注 2 18"/>
          <p:cNvSpPr>
            <a:spLocks/>
          </p:cNvSpPr>
          <p:nvPr/>
        </p:nvSpPr>
        <p:spPr bwMode="auto">
          <a:xfrm>
            <a:off x="4714875" y="4868863"/>
            <a:ext cx="865188" cy="1584325"/>
          </a:xfrm>
          <a:prstGeom prst="borderCallout2">
            <a:avLst>
              <a:gd name="adj1" fmla="val 64926"/>
              <a:gd name="adj2" fmla="val 188495"/>
              <a:gd name="adj3" fmla="val 23560"/>
              <a:gd name="adj4" fmla="val 108907"/>
              <a:gd name="adj5" fmla="val 29125"/>
              <a:gd name="adj6" fmla="val 98213"/>
            </a:avLst>
          </a:prstGeom>
          <a:noFill/>
          <a:ln w="539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000">
              <a:solidFill>
                <a:srgbClr val="FFC000"/>
              </a:solidFill>
            </a:endParaRPr>
          </a:p>
        </p:txBody>
      </p:sp>
      <p:sp>
        <p:nvSpPr>
          <p:cNvPr id="17419" name="TextBox 19"/>
          <p:cNvSpPr txBox="1">
            <a:spLocks noChangeArrowheads="1"/>
          </p:cNvSpPr>
          <p:nvPr/>
        </p:nvSpPr>
        <p:spPr bwMode="auto">
          <a:xfrm>
            <a:off x="6084888" y="5949950"/>
            <a:ext cx="1871662" cy="368300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C000"/>
                </a:solidFill>
              </a:rPr>
              <a:t>条形码粘贴条</a:t>
            </a:r>
          </a:p>
        </p:txBody>
      </p:sp>
      <p:pic>
        <p:nvPicPr>
          <p:cNvPr id="17420" name="Picture 12" descr="C:\Users\Administrator\AppData\Roaming\Tencent\Users\58445695\QQ\WinTemp\RichOle\}VEQPR1E8W6996{3O4U3V{X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088" y="2997200"/>
            <a:ext cx="2968625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1" name="TextBox 21"/>
          <p:cNvSpPr txBox="1">
            <a:spLocks noChangeArrowheads="1"/>
          </p:cNvSpPr>
          <p:nvPr/>
        </p:nvSpPr>
        <p:spPr bwMode="auto">
          <a:xfrm>
            <a:off x="6156325" y="4797425"/>
            <a:ext cx="2771775" cy="368300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C000"/>
                </a:solidFill>
              </a:rPr>
              <a:t>条形码粘贴条增加提示语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4" grpId="0" animBg="1"/>
      <p:bldP spid="17415" grpId="0" animBg="1"/>
      <p:bldP spid="17416" grpId="0" animBg="1"/>
      <p:bldP spid="17417" grpId="0" animBg="1"/>
      <p:bldP spid="17418" grpId="0" animBg="1"/>
      <p:bldP spid="17419" grpId="0" animBg="1"/>
      <p:bldP spid="174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内容占位符 2"/>
          <p:cNvSpPr txBox="1">
            <a:spLocks/>
          </p:cNvSpPr>
          <p:nvPr/>
        </p:nvSpPr>
        <p:spPr bwMode="auto">
          <a:xfrm>
            <a:off x="374650" y="765175"/>
            <a:ext cx="8229600" cy="863600"/>
          </a:xfrm>
          <a:prstGeom prst="rect">
            <a:avLst/>
          </a:prstGeom>
          <a:solidFill>
            <a:schemeClr val="accent1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！</a:t>
            </a:r>
            <a:r>
              <a:rPr lang="zh-CN" altLang="en-US" sz="2400">
                <a:solidFill>
                  <a:srgbClr val="262626"/>
                </a:solidFill>
                <a:latin typeface="楷体_GB2312" pitchFamily="49" charset="-122"/>
                <a:ea typeface="楷体_GB2312" pitchFamily="49" charset="-122"/>
              </a:rPr>
              <a:t>答题卡</a:t>
            </a:r>
            <a:r>
              <a:rPr lang="en-US" altLang="zh-CN" sz="2400">
                <a:solidFill>
                  <a:srgbClr val="262626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>
                <a:solidFill>
                  <a:srgbClr val="262626"/>
                </a:solidFill>
                <a:latin typeface="楷体_GB2312" pitchFamily="49" charset="-122"/>
                <a:ea typeface="楷体_GB2312" pitchFamily="49" charset="-122"/>
              </a:rPr>
              <a:t>原有作文题目位置印制考生须知，条形码粘贴框调整至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答题卡</a:t>
            </a:r>
            <a:r>
              <a:rPr lang="en-US" altLang="zh-CN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>
                <a:solidFill>
                  <a:srgbClr val="262626"/>
                </a:solidFill>
                <a:latin typeface="楷体_GB2312" pitchFamily="49" charset="-122"/>
                <a:ea typeface="楷体_GB2312" pitchFamily="49" charset="-122"/>
              </a:rPr>
              <a:t>上。</a:t>
            </a:r>
            <a:endParaRPr lang="zh-CN" altLang="en-US" sz="2200">
              <a:solidFill>
                <a:srgbClr val="26262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83087038-FC78-4936-85E4-A4B43BED5701}"/>
              </a:ext>
            </a:extLst>
          </p:cNvPr>
          <p:cNvSpPr txBox="1">
            <a:spLocks/>
          </p:cNvSpPr>
          <p:nvPr/>
        </p:nvSpPr>
        <p:spPr bwMode="auto">
          <a:xfrm>
            <a:off x="-36513" y="1773238"/>
            <a:ext cx="2016126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buFont typeface="Wingdings" pitchFamily="2" charset="2"/>
              <a:buChar char="l"/>
              <a:defRPr/>
            </a:pPr>
            <a:r>
              <a:rPr lang="zh-CN" altLang="en-US" sz="1800" dirty="0">
                <a:solidFill>
                  <a:schemeClr val="accent3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答题卡</a:t>
            </a:r>
            <a:r>
              <a:rPr lang="en-US" altLang="zh-CN" sz="1800" dirty="0">
                <a:solidFill>
                  <a:schemeClr val="accent3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1800" dirty="0">
                <a:solidFill>
                  <a:schemeClr val="accent3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样式</a:t>
            </a:r>
            <a:endParaRPr lang="en-US" altLang="zh-CN" sz="1800" dirty="0">
              <a:solidFill>
                <a:schemeClr val="accent3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marL="342900" indent="-342900">
              <a:defRPr/>
            </a:pPr>
            <a:r>
              <a:rPr lang="en-US" altLang="zh-CN" sz="1800" dirty="0">
                <a:solidFill>
                  <a:schemeClr val="accent3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 (</a:t>
            </a:r>
            <a:r>
              <a:rPr lang="zh-CN" altLang="en-US" sz="1800" dirty="0">
                <a:solidFill>
                  <a:schemeClr val="accent3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以</a:t>
            </a:r>
            <a:r>
              <a:rPr lang="en-US" altLang="zh-CN" sz="1800" dirty="0">
                <a:solidFill>
                  <a:schemeClr val="accent3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CET4</a:t>
            </a:r>
            <a:r>
              <a:rPr lang="zh-CN" altLang="en-US" sz="1800" dirty="0">
                <a:solidFill>
                  <a:schemeClr val="accent3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为例）</a:t>
            </a:r>
          </a:p>
        </p:txBody>
      </p:sp>
      <p:pic>
        <p:nvPicPr>
          <p:cNvPr id="18436" name="Picture 1" descr="C:\Users\Administrator\AppData\Roaming\Tencent\Users\58445695\QQ\WinTemp\RichOle\}K8EXCRP]YY})G[XW0%{)$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738" y="1773238"/>
            <a:ext cx="3527425" cy="499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线形标注 2 14"/>
          <p:cNvSpPr>
            <a:spLocks/>
          </p:cNvSpPr>
          <p:nvPr/>
        </p:nvSpPr>
        <p:spPr bwMode="auto">
          <a:xfrm>
            <a:off x="2555875" y="2492375"/>
            <a:ext cx="1223963" cy="649288"/>
          </a:xfrm>
          <a:prstGeom prst="borderCallout2">
            <a:avLst>
              <a:gd name="adj1" fmla="val 50495"/>
              <a:gd name="adj2" fmla="val 99565"/>
              <a:gd name="adj3" fmla="val 50495"/>
              <a:gd name="adj4" fmla="val 136463"/>
              <a:gd name="adj5" fmla="val -78176"/>
              <a:gd name="adj6" fmla="val 251898"/>
            </a:avLst>
          </a:prstGeom>
          <a:noFill/>
          <a:ln w="539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000">
              <a:solidFill>
                <a:srgbClr val="FF99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FD6D5E6-90B7-4940-98D7-753F9BAD0FA7}"/>
              </a:ext>
            </a:extLst>
          </p:cNvPr>
          <p:cNvSpPr txBox="1"/>
          <p:nvPr/>
        </p:nvSpPr>
        <p:spPr>
          <a:xfrm>
            <a:off x="251520" y="2924944"/>
            <a:ext cx="1224136" cy="646331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3600" dirty="0">
                <a:ln>
                  <a:solidFill>
                    <a:schemeClr val="bg1"/>
                  </a:solidFill>
                </a:ln>
                <a:solidFill>
                  <a:schemeClr val="accent3">
                    <a:lumMod val="95000"/>
                  </a:schemeClr>
                </a:solidFill>
                <a:latin typeface="Arial" charset="0"/>
              </a:rPr>
              <a:t>正面</a:t>
            </a:r>
          </a:p>
        </p:txBody>
      </p:sp>
      <p:sp>
        <p:nvSpPr>
          <p:cNvPr id="18439" name="TextBox 15"/>
          <p:cNvSpPr txBox="1">
            <a:spLocks noChangeArrowheads="1"/>
          </p:cNvSpPr>
          <p:nvPr/>
        </p:nvSpPr>
        <p:spPr bwMode="auto">
          <a:xfrm>
            <a:off x="5689600" y="1700213"/>
            <a:ext cx="1619250" cy="369887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99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条形码粘贴区</a:t>
            </a:r>
          </a:p>
        </p:txBody>
      </p:sp>
      <p:sp>
        <p:nvSpPr>
          <p:cNvPr id="18440" name="线形标注 2 14"/>
          <p:cNvSpPr>
            <a:spLocks/>
          </p:cNvSpPr>
          <p:nvPr/>
        </p:nvSpPr>
        <p:spPr bwMode="auto">
          <a:xfrm>
            <a:off x="1908175" y="3284538"/>
            <a:ext cx="3240088" cy="1800225"/>
          </a:xfrm>
          <a:prstGeom prst="borderCallout2">
            <a:avLst>
              <a:gd name="adj1" fmla="val 50495"/>
              <a:gd name="adj2" fmla="val 99565"/>
              <a:gd name="adj3" fmla="val 50495"/>
              <a:gd name="adj4" fmla="val 115403"/>
              <a:gd name="adj5" fmla="val 81958"/>
              <a:gd name="adj6" fmla="val 116500"/>
            </a:avLst>
          </a:prstGeom>
          <a:noFill/>
          <a:ln w="539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000">
              <a:solidFill>
                <a:srgbClr val="FF9900"/>
              </a:solidFill>
            </a:endParaRPr>
          </a:p>
        </p:txBody>
      </p:sp>
      <p:pic>
        <p:nvPicPr>
          <p:cNvPr id="18441" name="Picture 1" descr="C:\Users\Administrator\AppData\Roaming\Tencent\Users\58445695\QQ\WinTemp\RichOle\Y{13(1S{)X6LJ%VO0ER{$)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650" y="3500438"/>
            <a:ext cx="2346325" cy="331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2" name="线形标注 2 14"/>
          <p:cNvSpPr>
            <a:spLocks/>
          </p:cNvSpPr>
          <p:nvPr/>
        </p:nvSpPr>
        <p:spPr bwMode="auto">
          <a:xfrm>
            <a:off x="1908175" y="5084763"/>
            <a:ext cx="3240088" cy="1395412"/>
          </a:xfrm>
          <a:prstGeom prst="borderCallout2">
            <a:avLst>
              <a:gd name="adj1" fmla="val 49403"/>
              <a:gd name="adj2" fmla="val 329"/>
              <a:gd name="adj3" fmla="val 24060"/>
              <a:gd name="adj4" fmla="val -17852"/>
              <a:gd name="adj5" fmla="val 53653"/>
              <a:gd name="adj6" fmla="val -30171"/>
            </a:avLst>
          </a:prstGeom>
          <a:noFill/>
          <a:ln w="539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000">
              <a:solidFill>
                <a:srgbClr val="FF9900"/>
              </a:solidFill>
            </a:endParaRPr>
          </a:p>
        </p:txBody>
      </p:sp>
      <p:sp>
        <p:nvSpPr>
          <p:cNvPr id="18443" name="TextBox 15"/>
          <p:cNvSpPr txBox="1">
            <a:spLocks noChangeArrowheads="1"/>
          </p:cNvSpPr>
          <p:nvPr/>
        </p:nvSpPr>
        <p:spPr bwMode="auto">
          <a:xfrm>
            <a:off x="107950" y="5949950"/>
            <a:ext cx="1439863" cy="368300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99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作文作答区</a:t>
            </a:r>
          </a:p>
        </p:txBody>
      </p:sp>
      <p:sp>
        <p:nvSpPr>
          <p:cNvPr id="18444" name="TextBox 15"/>
          <p:cNvSpPr txBox="1">
            <a:spLocks noChangeArrowheads="1"/>
          </p:cNvSpPr>
          <p:nvPr/>
        </p:nvSpPr>
        <p:spPr bwMode="auto">
          <a:xfrm>
            <a:off x="5400675" y="4797425"/>
            <a:ext cx="1116013" cy="922338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99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考生须知，</a:t>
            </a:r>
            <a:endParaRPr lang="en-US" altLang="zh-CN" sz="1800">
              <a:solidFill>
                <a:srgbClr val="FF99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99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要求考生</a:t>
            </a:r>
            <a:endParaRPr lang="en-US" altLang="zh-CN" sz="1800">
              <a:solidFill>
                <a:srgbClr val="FF99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99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仔细阅读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8638A7F-D563-492A-BC44-35FB3B8C48C2}"/>
              </a:ext>
            </a:extLst>
          </p:cNvPr>
          <p:cNvSpPr txBox="1"/>
          <p:nvPr/>
        </p:nvSpPr>
        <p:spPr>
          <a:xfrm>
            <a:off x="6660232" y="2772217"/>
            <a:ext cx="1224136" cy="58477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3200" dirty="0">
                <a:ln>
                  <a:solidFill>
                    <a:schemeClr val="bg1"/>
                  </a:solidFill>
                </a:ln>
                <a:solidFill>
                  <a:schemeClr val="accent3">
                    <a:lumMod val="95000"/>
                  </a:schemeClr>
                </a:solidFill>
                <a:latin typeface="Arial" charset="0"/>
              </a:rPr>
              <a:t>背面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0" decel="100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0" decel="100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0" decel="100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0" decel="100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0" decel="100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nimBg="1"/>
      <p:bldP spid="8" grpId="0"/>
      <p:bldP spid="18437" grpId="0" animBg="1"/>
      <p:bldP spid="18439" grpId="0" animBg="1"/>
      <p:bldP spid="18440" grpId="0" animBg="1"/>
      <p:bldP spid="18442" grpId="0" animBg="1"/>
      <p:bldP spid="18443" grpId="0" animBg="1"/>
      <p:bldP spid="184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585239D-AB30-44AB-BD63-BC690ED8A3F1}"/>
              </a:ext>
            </a:extLst>
          </p:cNvPr>
          <p:cNvSpPr txBox="1">
            <a:spLocks/>
          </p:cNvSpPr>
          <p:nvPr/>
        </p:nvSpPr>
        <p:spPr bwMode="auto">
          <a:xfrm>
            <a:off x="34925" y="728663"/>
            <a:ext cx="2016125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buFont typeface="Wingdings" pitchFamily="2" charset="2"/>
              <a:buChar char="l"/>
              <a:defRPr/>
            </a:pPr>
            <a:r>
              <a:rPr lang="zh-CN" altLang="en-US" sz="1800" dirty="0">
                <a:solidFill>
                  <a:schemeClr val="accent3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答题卡</a:t>
            </a:r>
            <a:r>
              <a:rPr lang="en-US" altLang="zh-CN" sz="1800" dirty="0">
                <a:solidFill>
                  <a:schemeClr val="accent3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1800" dirty="0">
                <a:solidFill>
                  <a:schemeClr val="accent3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样式</a:t>
            </a:r>
            <a:endParaRPr lang="en-US" altLang="zh-CN" sz="1800" dirty="0">
              <a:solidFill>
                <a:schemeClr val="accent3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marL="342900" indent="-342900">
              <a:defRPr/>
            </a:pPr>
            <a:r>
              <a:rPr lang="en-US" altLang="zh-CN" sz="1800" dirty="0">
                <a:solidFill>
                  <a:schemeClr val="accent3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 (</a:t>
            </a:r>
            <a:r>
              <a:rPr lang="zh-CN" altLang="en-US" sz="1800" dirty="0">
                <a:solidFill>
                  <a:schemeClr val="accent3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以</a:t>
            </a:r>
            <a:r>
              <a:rPr lang="en-US" altLang="zh-CN" sz="1800" dirty="0">
                <a:solidFill>
                  <a:schemeClr val="accent3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CET4</a:t>
            </a:r>
            <a:r>
              <a:rPr lang="zh-CN" altLang="en-US" sz="1800" dirty="0">
                <a:solidFill>
                  <a:schemeClr val="accent3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为例）</a:t>
            </a:r>
          </a:p>
        </p:txBody>
      </p:sp>
      <p:pic>
        <p:nvPicPr>
          <p:cNvPr id="23555" name="图片 7" descr="2013L023-大学英语4级卡2-Q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628775"/>
            <a:ext cx="3625850" cy="512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2CD6058-4766-4AAA-9EEC-8CEA3749D9E9}"/>
              </a:ext>
            </a:extLst>
          </p:cNvPr>
          <p:cNvSpPr txBox="1"/>
          <p:nvPr/>
        </p:nvSpPr>
        <p:spPr>
          <a:xfrm>
            <a:off x="2339753" y="836712"/>
            <a:ext cx="936104" cy="52322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dirty="0">
                <a:ln>
                  <a:solidFill>
                    <a:schemeClr val="bg1"/>
                  </a:solidFill>
                </a:ln>
                <a:solidFill>
                  <a:schemeClr val="accent3">
                    <a:lumMod val="95000"/>
                  </a:schemeClr>
                </a:solidFill>
                <a:latin typeface="Arial" charset="0"/>
              </a:rPr>
              <a:t>正面</a:t>
            </a:r>
          </a:p>
        </p:txBody>
      </p:sp>
      <p:pic>
        <p:nvPicPr>
          <p:cNvPr id="23557" name="图片 9" descr="2013L023-大学英语4级卡2-Q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425" y="1628775"/>
            <a:ext cx="3662363" cy="516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BBD627B-B93D-49E6-9C8F-4201BA682899}"/>
              </a:ext>
            </a:extLst>
          </p:cNvPr>
          <p:cNvSpPr txBox="1"/>
          <p:nvPr/>
        </p:nvSpPr>
        <p:spPr>
          <a:xfrm>
            <a:off x="6156176" y="817548"/>
            <a:ext cx="936104" cy="52322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dirty="0">
                <a:ln>
                  <a:solidFill>
                    <a:schemeClr val="bg1"/>
                  </a:solidFill>
                </a:ln>
                <a:solidFill>
                  <a:schemeClr val="accent3">
                    <a:lumMod val="95000"/>
                  </a:schemeClr>
                </a:solidFill>
                <a:latin typeface="Arial" charset="0"/>
              </a:rPr>
              <a:t>背面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9750" y="1485900"/>
            <a:ext cx="8229600" cy="676275"/>
          </a:xfrm>
        </p:spPr>
        <p:txBody>
          <a:bodyPr/>
          <a:lstStyle/>
          <a:p>
            <a:r>
              <a:rPr lang="zh-CN" altLang="en-US">
                <a:solidFill>
                  <a:schemeClr val="bg1"/>
                </a:solidFill>
                <a:ea typeface="楷体_GB2312" pitchFamily="49" charset="-122"/>
              </a:rPr>
              <a:t>监考教师要按要求填写缺考考生信息。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/>
        </p:nvSpPr>
        <p:spPr bwMode="auto">
          <a:xfrm>
            <a:off x="395288" y="4048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chemeClr val="bg1"/>
                </a:solidFill>
                <a:ea typeface="楷体_GB2312" pitchFamily="49" charset="-122"/>
              </a:rPr>
              <a:t>填涂缺考信息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539750" y="2276475"/>
            <a:ext cx="8281988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b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四六级缺考：在缺考考生答题卡上的准考证栏内</a:t>
            </a:r>
            <a:r>
              <a:rPr lang="zh-CN" altLang="en-US" sz="2800" b="0" u="sng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填写并涂卡</a:t>
            </a:r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准考证号码最后2位，</a:t>
            </a:r>
            <a:r>
              <a:rPr lang="zh-CN" altLang="en-US" sz="2800" b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试题册背面（封底）填写准考证号码最后2位，条形码无需揭下，填写答题卡上学校、姓名栏内用黑色字迹的签字笔如实填写。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b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三级缺考：在缺考考生的答题卡上的准考证栏内</a:t>
            </a:r>
            <a:r>
              <a:rPr lang="zh-CN" altLang="en-US" sz="2800" b="0" u="sng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填写并涂卡</a:t>
            </a:r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15位完整的准考证号码</a:t>
            </a:r>
            <a:r>
              <a:rPr lang="zh-CN" altLang="en-US" sz="2800" b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,答题卡上学校、姓名栏内用黑色字迹的签字笔如实填写；在缺考考生的试卷二上填写准考证号、姓名、学校、座位号等信息。</a:t>
            </a:r>
          </a:p>
        </p:txBody>
      </p:sp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133600"/>
            <a:ext cx="8532812" cy="132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107950" cap="rnd">
                <a:solidFill>
                  <a:srgbClr val="FF9900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135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5"/>
          <p:cNvSpPr txBox="1">
            <a:spLocks noChangeArrowheads="1"/>
          </p:cNvSpPr>
          <p:nvPr/>
        </p:nvSpPr>
        <p:spPr bwMode="auto">
          <a:xfrm>
            <a:off x="971550" y="1557338"/>
            <a:ext cx="66246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填写（涂）卡</a:t>
            </a:r>
            <a:r>
              <a:rPr lang="en-US" altLang="zh-CN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、卡</a:t>
            </a:r>
            <a:r>
              <a:rPr lang="en-US" altLang="zh-CN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以及试题册背面姓名和准考证号后两位，条形码无需揭下！</a:t>
            </a:r>
          </a:p>
        </p:txBody>
      </p:sp>
      <p:pic>
        <p:nvPicPr>
          <p:cNvPr id="25603" name="Picture 2" descr="C:\Users\Administrator\AppData\Roaming\Tencent\Users\58445695\QQ\WinTemp\RichOle\T4BH3A$9{{ZMDTRRU`]TND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675" y="2492375"/>
            <a:ext cx="4557713" cy="197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4" descr="C:\Users\Administrator\AppData\Roaming\Tencent\Users\58445695\QQ\WinTemp\RichOle\DFVUN(`$@5_AA{(6@~EK}(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581525"/>
            <a:ext cx="4597400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TextBox 36"/>
          <p:cNvSpPr txBox="1">
            <a:spLocks noChangeArrowheads="1"/>
          </p:cNvSpPr>
          <p:nvPr/>
        </p:nvSpPr>
        <p:spPr bwMode="auto">
          <a:xfrm>
            <a:off x="4859338" y="3141663"/>
            <a:ext cx="14446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800"/>
              <a:t>1</a:t>
            </a:r>
            <a:endParaRPr lang="zh-CN" altLang="en-US" sz="800"/>
          </a:p>
        </p:txBody>
      </p:sp>
      <p:sp>
        <p:nvSpPr>
          <p:cNvPr id="25606" name="TextBox 37"/>
          <p:cNvSpPr txBox="1">
            <a:spLocks noChangeArrowheads="1"/>
          </p:cNvSpPr>
          <p:nvPr/>
        </p:nvSpPr>
        <p:spPr bwMode="auto">
          <a:xfrm>
            <a:off x="4951413" y="3141663"/>
            <a:ext cx="14446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800"/>
              <a:t>1</a:t>
            </a:r>
            <a:endParaRPr lang="zh-CN" altLang="en-US" sz="800"/>
          </a:p>
        </p:txBody>
      </p:sp>
      <p:sp>
        <p:nvSpPr>
          <p:cNvPr id="25607" name="矩形 38"/>
          <p:cNvSpPr>
            <a:spLocks noChangeArrowheads="1"/>
          </p:cNvSpPr>
          <p:nvPr/>
        </p:nvSpPr>
        <p:spPr bwMode="auto">
          <a:xfrm>
            <a:off x="4916488" y="3429000"/>
            <a:ext cx="79375" cy="5397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000">
              <a:solidFill>
                <a:srgbClr val="FFFF00"/>
              </a:solidFill>
            </a:endParaRPr>
          </a:p>
        </p:txBody>
      </p:sp>
      <p:sp>
        <p:nvSpPr>
          <p:cNvPr id="25608" name="矩形 39"/>
          <p:cNvSpPr>
            <a:spLocks noChangeArrowheads="1"/>
          </p:cNvSpPr>
          <p:nvPr/>
        </p:nvSpPr>
        <p:spPr bwMode="auto">
          <a:xfrm>
            <a:off x="5019675" y="3429000"/>
            <a:ext cx="79375" cy="5397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000">
              <a:solidFill>
                <a:srgbClr val="FFFF00"/>
              </a:solidFill>
            </a:endParaRPr>
          </a:p>
        </p:txBody>
      </p:sp>
      <p:sp>
        <p:nvSpPr>
          <p:cNvPr id="25609" name="TextBox 40"/>
          <p:cNvSpPr txBox="1">
            <a:spLocks noChangeArrowheads="1"/>
          </p:cNvSpPr>
          <p:nvPr/>
        </p:nvSpPr>
        <p:spPr bwMode="auto">
          <a:xfrm>
            <a:off x="1331913" y="3141663"/>
            <a:ext cx="6985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200"/>
              <a:t>XX</a:t>
            </a:r>
            <a:r>
              <a:rPr lang="zh-CN" altLang="en-US" sz="1200"/>
              <a:t>大学</a:t>
            </a:r>
          </a:p>
        </p:txBody>
      </p:sp>
      <p:sp>
        <p:nvSpPr>
          <p:cNvPr id="25610" name="TextBox 41"/>
          <p:cNvSpPr txBox="1">
            <a:spLocks noChangeArrowheads="1"/>
          </p:cNvSpPr>
          <p:nvPr/>
        </p:nvSpPr>
        <p:spPr bwMode="auto">
          <a:xfrm>
            <a:off x="1403350" y="3454400"/>
            <a:ext cx="5762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200"/>
              <a:t>张小</a:t>
            </a:r>
          </a:p>
        </p:txBody>
      </p:sp>
      <p:sp>
        <p:nvSpPr>
          <p:cNvPr id="25611" name="矩形 42"/>
          <p:cNvSpPr>
            <a:spLocks noChangeArrowheads="1"/>
          </p:cNvSpPr>
          <p:nvPr/>
        </p:nvSpPr>
        <p:spPr bwMode="auto">
          <a:xfrm>
            <a:off x="4932363" y="5518150"/>
            <a:ext cx="79375" cy="5397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000">
              <a:solidFill>
                <a:srgbClr val="FFFF00"/>
              </a:solidFill>
            </a:endParaRPr>
          </a:p>
        </p:txBody>
      </p:sp>
      <p:sp>
        <p:nvSpPr>
          <p:cNvPr id="25612" name="矩形 43"/>
          <p:cNvSpPr>
            <a:spLocks noChangeArrowheads="1"/>
          </p:cNvSpPr>
          <p:nvPr/>
        </p:nvSpPr>
        <p:spPr bwMode="auto">
          <a:xfrm>
            <a:off x="5035550" y="5518150"/>
            <a:ext cx="79375" cy="5397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000">
              <a:solidFill>
                <a:srgbClr val="FFFF00"/>
              </a:solidFill>
            </a:endParaRPr>
          </a:p>
        </p:txBody>
      </p:sp>
      <p:sp>
        <p:nvSpPr>
          <p:cNvPr id="25613" name="TextBox 44"/>
          <p:cNvSpPr txBox="1">
            <a:spLocks noChangeArrowheads="1"/>
          </p:cNvSpPr>
          <p:nvPr/>
        </p:nvSpPr>
        <p:spPr bwMode="auto">
          <a:xfrm>
            <a:off x="4878388" y="5229225"/>
            <a:ext cx="14287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800"/>
              <a:t>1</a:t>
            </a:r>
            <a:endParaRPr lang="zh-CN" altLang="en-US" sz="800"/>
          </a:p>
        </p:txBody>
      </p:sp>
      <p:sp>
        <p:nvSpPr>
          <p:cNvPr id="25614" name="TextBox 45"/>
          <p:cNvSpPr txBox="1">
            <a:spLocks noChangeArrowheads="1"/>
          </p:cNvSpPr>
          <p:nvPr/>
        </p:nvSpPr>
        <p:spPr bwMode="auto">
          <a:xfrm>
            <a:off x="4981575" y="5229225"/>
            <a:ext cx="14446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800"/>
              <a:t>1</a:t>
            </a:r>
            <a:endParaRPr lang="zh-CN" altLang="en-US" sz="800"/>
          </a:p>
        </p:txBody>
      </p:sp>
      <p:sp>
        <p:nvSpPr>
          <p:cNvPr id="25615" name="TextBox 46"/>
          <p:cNvSpPr txBox="1">
            <a:spLocks noChangeArrowheads="1"/>
          </p:cNvSpPr>
          <p:nvPr/>
        </p:nvSpPr>
        <p:spPr bwMode="auto">
          <a:xfrm>
            <a:off x="1476375" y="5529263"/>
            <a:ext cx="6985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200"/>
              <a:t>XX</a:t>
            </a:r>
            <a:r>
              <a:rPr lang="zh-CN" altLang="en-US" sz="1200"/>
              <a:t>大学</a:t>
            </a:r>
          </a:p>
        </p:txBody>
      </p:sp>
      <p:sp>
        <p:nvSpPr>
          <p:cNvPr id="25616" name="TextBox 47"/>
          <p:cNvSpPr txBox="1">
            <a:spLocks noChangeArrowheads="1"/>
          </p:cNvSpPr>
          <p:nvPr/>
        </p:nvSpPr>
        <p:spPr bwMode="auto">
          <a:xfrm>
            <a:off x="1557338" y="6092825"/>
            <a:ext cx="57626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100"/>
              <a:t>张小</a:t>
            </a:r>
          </a:p>
        </p:txBody>
      </p:sp>
      <p:sp>
        <p:nvSpPr>
          <p:cNvPr id="25617" name="TextBox 6"/>
          <p:cNvSpPr txBox="1">
            <a:spLocks noChangeArrowheads="1"/>
          </p:cNvSpPr>
          <p:nvPr/>
        </p:nvSpPr>
        <p:spPr bwMode="auto">
          <a:xfrm>
            <a:off x="250825" y="836613"/>
            <a:ext cx="66960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四、六级考试答题卡  缺考考生填涂方法</a:t>
            </a:r>
          </a:p>
        </p:txBody>
      </p:sp>
      <p:pic>
        <p:nvPicPr>
          <p:cNvPr id="25618" name="Picture 11" descr="C:\Users\Administrator\AppData\Roaming\Tencent\Users\58445695\QQ\WinTemp\RichOle\EHVQM{7_D%T7E$`)8S[%0P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2565400"/>
            <a:ext cx="3343275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03" name="矩形 48"/>
          <p:cNvSpPr>
            <a:spLocks noChangeArrowheads="1"/>
          </p:cNvSpPr>
          <p:nvPr/>
        </p:nvSpPr>
        <p:spPr bwMode="auto">
          <a:xfrm>
            <a:off x="5818188" y="4943475"/>
            <a:ext cx="3290887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>
                <a:solidFill>
                  <a:srgbClr val="FF0000"/>
                </a:solidFill>
              </a:rPr>
              <a:t>！！条形码无需揭下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258888" y="3141663"/>
            <a:ext cx="792162" cy="647700"/>
          </a:xfrm>
          <a:prstGeom prst="rect">
            <a:avLst/>
          </a:prstGeom>
          <a:noFill/>
          <a:ln w="38100" cap="rnd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>
              <a:solidFill>
                <a:srgbClr val="FFFF00"/>
              </a:solidFill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403350" y="5373688"/>
            <a:ext cx="865188" cy="12001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2400">
              <a:solidFill>
                <a:srgbClr val="FFFF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2400">
              <a:solidFill>
                <a:srgbClr val="FFFF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>
              <a:solidFill>
                <a:srgbClr val="FFFF00"/>
              </a:solidFill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787900" y="3141663"/>
            <a:ext cx="504825" cy="4603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>
              <a:solidFill>
                <a:srgbClr val="FFFF00"/>
              </a:solidFill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787900" y="5229225"/>
            <a:ext cx="504825" cy="46196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3" grpId="0"/>
      <p:bldP spid="23" grpId="0" animBg="1"/>
      <p:bldP spid="24" grpId="0" animBg="1"/>
      <p:bldP spid="25" grpId="0" animBg="1"/>
      <p:bldP spid="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317500" y="1476375"/>
            <a:ext cx="1158875" cy="418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大学外语等级考试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考场记录单</a:t>
            </a:r>
          </a:p>
        </p:txBody>
      </p:sp>
      <p:pic>
        <p:nvPicPr>
          <p:cNvPr id="26627" name="Picture 7" descr="未命名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638" y="406400"/>
            <a:ext cx="6985000" cy="610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AutoShape 4"/>
          <p:cNvSpPr>
            <a:spLocks noChangeArrowheads="1"/>
          </p:cNvSpPr>
          <p:nvPr/>
        </p:nvSpPr>
        <p:spPr bwMode="auto">
          <a:xfrm>
            <a:off x="2844800" y="5805488"/>
            <a:ext cx="5184775" cy="1038225"/>
          </a:xfrm>
          <a:prstGeom prst="wedgeRoundRectCallout">
            <a:avLst>
              <a:gd name="adj1" fmla="val -18245"/>
              <a:gd name="adj2" fmla="val -250917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b="0"/>
              <a:t>缺考考生信息必须填写准确，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b="0">
                <a:solidFill>
                  <a:srgbClr val="FF0000"/>
                </a:solidFill>
              </a:rPr>
              <a:t>准考证号填写最后</a:t>
            </a:r>
            <a:r>
              <a:rPr lang="en-US" altLang="zh-CN" sz="2800" b="0">
                <a:solidFill>
                  <a:srgbClr val="FF0000"/>
                </a:solidFill>
              </a:rPr>
              <a:t>2</a:t>
            </a:r>
            <a:r>
              <a:rPr lang="zh-CN" altLang="en-US" sz="2800" b="0">
                <a:solidFill>
                  <a:srgbClr val="FF0000"/>
                </a:solidFill>
              </a:rPr>
              <a:t>位即可</a:t>
            </a: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4284663" y="3357563"/>
            <a:ext cx="576262" cy="3365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600" b="0">
                <a:solidFill>
                  <a:srgbClr val="FF3300"/>
                </a:solidFill>
              </a:rPr>
              <a:t> 13</a:t>
            </a:r>
          </a:p>
        </p:txBody>
      </p:sp>
      <p:sp>
        <p:nvSpPr>
          <p:cNvPr id="26630" name="Rectangle 8"/>
          <p:cNvSpPr>
            <a:spLocks noChangeArrowheads="1"/>
          </p:cNvSpPr>
          <p:nvPr/>
        </p:nvSpPr>
        <p:spPr bwMode="auto">
          <a:xfrm>
            <a:off x="2700338" y="3357563"/>
            <a:ext cx="792162" cy="3365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0">
                <a:solidFill>
                  <a:srgbClr val="FF3300"/>
                </a:solidFill>
              </a:rPr>
              <a:t>张三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ldLvl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image004副本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0338" y="693738"/>
            <a:ext cx="6216650" cy="5832475"/>
          </a:xfrm>
          <a:noFill/>
        </p:spPr>
      </p:pic>
      <p:sp>
        <p:nvSpPr>
          <p:cNvPr id="27651" name="Rectangle 6"/>
          <p:cNvSpPr>
            <a:spLocks noChangeArrowheads="1"/>
          </p:cNvSpPr>
          <p:nvPr/>
        </p:nvSpPr>
        <p:spPr bwMode="auto">
          <a:xfrm>
            <a:off x="3276600" y="981075"/>
            <a:ext cx="1439863" cy="3206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500" b="0">
                <a:solidFill>
                  <a:srgbClr val="FF3300"/>
                </a:solidFill>
              </a:rPr>
              <a:t>湖州师范学院</a:t>
            </a:r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6300788" y="981075"/>
            <a:ext cx="792162" cy="3365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0">
                <a:solidFill>
                  <a:srgbClr val="FF3300"/>
                </a:solidFill>
              </a:rPr>
              <a:t>张三</a:t>
            </a:r>
          </a:p>
        </p:txBody>
      </p:sp>
      <p:sp>
        <p:nvSpPr>
          <p:cNvPr id="19461" name="AutoShape 4"/>
          <p:cNvSpPr>
            <a:spLocks noChangeArrowheads="1"/>
          </p:cNvSpPr>
          <p:nvPr/>
        </p:nvSpPr>
        <p:spPr bwMode="auto">
          <a:xfrm>
            <a:off x="1331913" y="4365625"/>
            <a:ext cx="4175125" cy="1150938"/>
          </a:xfrm>
          <a:prstGeom prst="wedgeRoundRectCallout">
            <a:avLst>
              <a:gd name="adj1" fmla="val 10380"/>
              <a:gd name="adj2" fmla="val -294412"/>
              <a:gd name="adj3" fmla="val 16667"/>
            </a:avLst>
          </a:prstGeom>
          <a:solidFill>
            <a:srgbClr val="3399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000"/>
              <a:t>缺考考生答题卡上的学校、姓名如实填写</a:t>
            </a:r>
          </a:p>
        </p:txBody>
      </p:sp>
      <p:sp>
        <p:nvSpPr>
          <p:cNvPr id="19462" name="AutoShape 5"/>
          <p:cNvSpPr>
            <a:spLocks noChangeArrowheads="1"/>
          </p:cNvSpPr>
          <p:nvPr/>
        </p:nvSpPr>
        <p:spPr bwMode="auto">
          <a:xfrm>
            <a:off x="5724525" y="4941888"/>
            <a:ext cx="2525713" cy="1511300"/>
          </a:xfrm>
          <a:prstGeom prst="wedgeRoundRectCallout">
            <a:avLst>
              <a:gd name="adj1" fmla="val 1981"/>
              <a:gd name="adj2" fmla="val -28225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b="0">
                <a:solidFill>
                  <a:srgbClr val="FF3300"/>
                </a:solidFill>
              </a:rPr>
              <a:t>准考证号码</a:t>
            </a:r>
            <a:r>
              <a:rPr lang="en-US" altLang="zh-CN" sz="2800" b="0">
                <a:solidFill>
                  <a:srgbClr val="FF3300"/>
                </a:solidFill>
              </a:rPr>
              <a:t>15</a:t>
            </a:r>
            <a:r>
              <a:rPr lang="zh-CN" altLang="en-US" sz="2800" b="0">
                <a:solidFill>
                  <a:srgbClr val="FF3300"/>
                </a:solidFill>
              </a:rPr>
              <a:t>位要全部填写，并涂卡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317500" y="1476375"/>
            <a:ext cx="1158875" cy="411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三级考试 答题卡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缺考考生 填写方法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bldLvl="0" animBg="1" autoUpdateAnimBg="0"/>
      <p:bldP spid="19462" grpId="0" bldLvl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317500" y="1476375"/>
            <a:ext cx="1158875" cy="418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三级考试 试卷二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缺考考生 填涂方法</a:t>
            </a:r>
          </a:p>
        </p:txBody>
      </p:sp>
      <p:pic>
        <p:nvPicPr>
          <p:cNvPr id="28675" name="Picture 2" descr="未标题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692150"/>
            <a:ext cx="7416800" cy="606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2266950" y="981075"/>
            <a:ext cx="541338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 b="0">
                <a:solidFill>
                  <a:srgbClr val="FF0000"/>
                </a:solidFill>
                <a:latin typeface="Arial Black" panose="020B0A04020102020204" pitchFamily="34" charset="0"/>
              </a:rPr>
              <a:t>× ×</a:t>
            </a: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2266950" y="3284538"/>
            <a:ext cx="541338" cy="89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 b="0">
                <a:solidFill>
                  <a:srgbClr val="FF0000"/>
                </a:solidFill>
                <a:latin typeface="Arial Black" panose="020B0A04020102020204" pitchFamily="34" charset="0"/>
              </a:rPr>
              <a:t>× ×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2384425" y="4797425"/>
            <a:ext cx="485775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0">
                <a:solidFill>
                  <a:srgbClr val="FF0000"/>
                </a:solidFill>
                <a:latin typeface="Arial Black" panose="020B0A04020102020204" pitchFamily="34" charset="0"/>
              </a:rPr>
              <a:t>× ×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2997200" y="1114425"/>
            <a:ext cx="2546350" cy="3825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Times New Roman" panose="02020603050405020304" pitchFamily="18" charset="0"/>
              </a:rPr>
              <a:t>大学英语三级考试试卷二</a:t>
            </a:r>
          </a:p>
        </p:txBody>
      </p:sp>
      <p:sp>
        <p:nvSpPr>
          <p:cNvPr id="33800" name="AutoShape 8"/>
          <p:cNvSpPr>
            <a:spLocks noChangeArrowheads="1"/>
          </p:cNvSpPr>
          <p:nvPr/>
        </p:nvSpPr>
        <p:spPr bwMode="auto">
          <a:xfrm>
            <a:off x="3405188" y="5157788"/>
            <a:ext cx="2422525" cy="1165225"/>
          </a:xfrm>
          <a:prstGeom prst="wedgeRoundRectCallout">
            <a:avLst>
              <a:gd name="adj1" fmla="val -73005"/>
              <a:gd name="adj2" fmla="val -186472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b="0">
                <a:solidFill>
                  <a:srgbClr val="FF3300"/>
                </a:solidFill>
              </a:rPr>
              <a:t>缺考的要填写相关信息</a:t>
            </a:r>
          </a:p>
        </p:txBody>
      </p:sp>
      <p:sp>
        <p:nvSpPr>
          <p:cNvPr id="33801" name="AutoShape 9"/>
          <p:cNvSpPr>
            <a:spLocks noChangeArrowheads="1"/>
          </p:cNvSpPr>
          <p:nvPr/>
        </p:nvSpPr>
        <p:spPr bwMode="auto">
          <a:xfrm rot="-60000">
            <a:off x="4703763" y="3294063"/>
            <a:ext cx="4105275" cy="1358900"/>
          </a:xfrm>
          <a:prstGeom prst="wedgeRoundRectCallout">
            <a:avLst>
              <a:gd name="adj1" fmla="val 31009"/>
              <a:gd name="adj2" fmla="val 154514"/>
              <a:gd name="adj3" fmla="val 16667"/>
            </a:avLst>
          </a:prstGeom>
          <a:solidFill>
            <a:srgbClr val="CC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b="0">
                <a:solidFill>
                  <a:srgbClr val="FF3300"/>
                </a:solidFill>
              </a:rPr>
              <a:t>座位号不要忘记填写，同时方便整理考卷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0" grpId="0" animBg="1"/>
      <p:bldP spid="3380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0000"/>
              </a:lnSpc>
              <a:buFontTx/>
              <a:buBlip>
                <a:blip r:embed="rId2"/>
              </a:buBlip>
            </a:pP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原则上要求</a:t>
            </a:r>
            <a:r>
              <a:rPr lang="zh-CN" altLang="zh-CN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名监考员在教室里</a:t>
            </a:r>
            <a:r>
              <a:rPr lang="zh-CN" altLang="en-US">
                <a:solidFill>
                  <a:schemeClr val="bg1"/>
                </a:solidFill>
                <a:ea typeface="楷体_GB2312" pitchFamily="49" charset="-122"/>
              </a:rPr>
              <a:t>“</a:t>
            </a: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一前一后，一站一坐</a:t>
            </a:r>
            <a:r>
              <a:rPr lang="zh-CN" altLang="en-US">
                <a:solidFill>
                  <a:schemeClr val="bg1"/>
                </a:solidFill>
                <a:ea typeface="楷体_GB2312" pitchFamily="49" charset="-122"/>
              </a:rPr>
              <a:t>”</a:t>
            </a: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进行监考</a:t>
            </a:r>
          </a:p>
          <a:p>
            <a:pPr>
              <a:lnSpc>
                <a:spcPct val="110000"/>
              </a:lnSpc>
              <a:buFontTx/>
              <a:buBlip>
                <a:blip r:embed="rId2"/>
              </a:buBlip>
            </a:pPr>
            <a:r>
              <a:rPr lang="zh-CN" altLang="en-US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不得看书籍报纸，玩平板或电子书之类产品，不得在教室、走廊大声喧哗，禁止抽烟！</a:t>
            </a:r>
          </a:p>
          <a:p>
            <a:pPr>
              <a:lnSpc>
                <a:spcPct val="110000"/>
              </a:lnSpc>
              <a:buFontTx/>
              <a:buNone/>
            </a:pPr>
            <a:endParaRPr lang="zh-CN" altLang="en-US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0000"/>
              </a:lnSpc>
              <a:buFontTx/>
              <a:buNone/>
            </a:pPr>
            <a:endParaRPr lang="zh-CN" altLang="en-US" b="1">
              <a:solidFill>
                <a:srgbClr val="FF99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90550" y="1887538"/>
            <a:ext cx="8229600" cy="3917950"/>
          </a:xfrm>
        </p:spPr>
        <p:txBody>
          <a:bodyPr/>
          <a:lstStyle/>
          <a:p>
            <a:pPr>
              <a:lnSpc>
                <a:spcPct val="110000"/>
              </a:lnSpc>
              <a:buFontTx/>
              <a:buBlip>
                <a:blip r:embed="rId2"/>
              </a:buBlip>
            </a:pPr>
            <a:r>
              <a:rPr lang="zh-CN" altLang="en-US">
                <a:solidFill>
                  <a:schemeClr val="bg1"/>
                </a:solidFill>
                <a:ea typeface="楷体_GB2312" pitchFamily="49" charset="-122"/>
              </a:rPr>
              <a:t>缺考或空白答题卡、试卷不得启用！</a:t>
            </a:r>
          </a:p>
          <a:p>
            <a:pPr>
              <a:lnSpc>
                <a:spcPct val="110000"/>
              </a:lnSpc>
              <a:buFontTx/>
              <a:buBlip>
                <a:blip r:embed="rId2"/>
              </a:buBlip>
            </a:pPr>
            <a:r>
              <a:rPr lang="zh-CN" altLang="en-US">
                <a:solidFill>
                  <a:schemeClr val="bg1"/>
                </a:solidFill>
                <a:ea typeface="楷体_GB2312" pitchFamily="49" charset="-122"/>
              </a:rPr>
              <a:t>监考老师应提醒考生注意答题卡妥善保管，监考教师不得自作主张启用考场中缺考答题卡。</a:t>
            </a:r>
          </a:p>
          <a:p>
            <a:pPr>
              <a:lnSpc>
                <a:spcPct val="110000"/>
              </a:lnSpc>
              <a:buFontTx/>
              <a:buBlip>
                <a:blip r:embed="rId2"/>
              </a:buBlip>
            </a:pPr>
            <a:r>
              <a:rPr lang="zh-CN" altLang="en-US">
                <a:solidFill>
                  <a:schemeClr val="bg1"/>
                </a:solidFill>
                <a:ea typeface="楷体_GB2312" pitchFamily="49" charset="-122"/>
              </a:rPr>
              <a:t>缺考答题卡、试卷都不能做其他使用。</a:t>
            </a:r>
          </a:p>
          <a:p>
            <a:pPr>
              <a:lnSpc>
                <a:spcPct val="110000"/>
              </a:lnSpc>
              <a:buFontTx/>
              <a:buBlip>
                <a:blip r:embed="rId2"/>
              </a:buBlip>
            </a:pPr>
            <a:r>
              <a:rPr lang="zh-CN" altLang="en-US">
                <a:solidFill>
                  <a:schemeClr val="bg1"/>
                </a:solidFill>
                <a:ea typeface="楷体_GB2312" pitchFamily="49" charset="-122"/>
              </a:rPr>
              <a:t>出现突发事件，联系考务人员！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692150"/>
            <a:ext cx="8229600" cy="1143000"/>
          </a:xfrm>
        </p:spPr>
        <p:txBody>
          <a:bodyPr/>
          <a:lstStyle/>
          <a:p>
            <a:r>
              <a:rPr lang="zh-CN" altLang="en-US" sz="3600" b="1">
                <a:solidFill>
                  <a:schemeClr val="bg1"/>
                </a:solidFill>
                <a:ea typeface="楷体_GB2312" pitchFamily="49" charset="-122"/>
              </a:rPr>
              <a:t>常见问题之三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6588224" y="2492896"/>
            <a:ext cx="288032" cy="360040"/>
          </a:xfrm>
          <a:prstGeom prst="rect">
            <a:avLst/>
          </a:prstGeom>
          <a:solidFill>
            <a:srgbClr val="FFCC99"/>
          </a:solidFill>
          <a:ln w="107950" cap="rnd" cmpd="sng" algn="ctr">
            <a:solidFill>
              <a:srgbClr val="FF9900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20776" y="692696"/>
            <a:ext cx="11377264" cy="56886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7" name="线形标注 2 14"/>
          <p:cNvSpPr>
            <a:spLocks/>
          </p:cNvSpPr>
          <p:nvPr/>
        </p:nvSpPr>
        <p:spPr bwMode="auto">
          <a:xfrm>
            <a:off x="5220072" y="2503849"/>
            <a:ext cx="863923" cy="504056"/>
          </a:xfrm>
          <a:prstGeom prst="borderCallout2">
            <a:avLst>
              <a:gd name="adj1" fmla="val 50495"/>
              <a:gd name="adj2" fmla="val 99565"/>
              <a:gd name="adj3" fmla="val 50495"/>
              <a:gd name="adj4" fmla="val 136463"/>
              <a:gd name="adj5" fmla="val -378570"/>
              <a:gd name="adj6" fmla="val 211588"/>
            </a:avLst>
          </a:prstGeom>
          <a:noFill/>
          <a:ln w="539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000">
              <a:solidFill>
                <a:srgbClr val="FF9900"/>
              </a:solidFill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6300192" y="188640"/>
            <a:ext cx="1619250" cy="369888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rgbClr val="FFC000"/>
                </a:solidFill>
              </a:rPr>
              <a:t>改成“门外”</a:t>
            </a:r>
          </a:p>
        </p:txBody>
      </p:sp>
    </p:spTree>
    <p:extLst>
      <p:ext uri="{BB962C8B-B14F-4D97-AF65-F5344CB8AC3E}">
        <p14:creationId xmlns:p14="http://schemas.microsoft.com/office/powerpoint/2010/main" val="194018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考试时间未结束前，</a:t>
            </a:r>
            <a:r>
              <a:rPr lang="zh-CN" altLang="en-US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不得允许学生提早交卷。</a:t>
            </a:r>
          </a:p>
          <a:p>
            <a:pPr>
              <a:buFontTx/>
              <a:buNone/>
            </a:pP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考试结束后，杜绝出现试卷、答题卡被考生带走的现象。</a:t>
            </a:r>
          </a:p>
          <a:p>
            <a:pPr>
              <a:buFontTx/>
              <a:buNone/>
            </a:pP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考试结束，监考教师应要求考生不得离开座位，待试卷全部收齐清点无误后方可允许考生离开考场，试卷一旦被考生带离考场，我们无法及时联系到考生。丢失试卷，监考教师负责追回。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/>
        </p:nvSpPr>
        <p:spPr bwMode="auto">
          <a:xfrm>
            <a:off x="539750" y="622300"/>
            <a:ext cx="8229600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考试尾声</a:t>
            </a:r>
            <a:endParaRPr lang="zh-CN" altLang="en-US" sz="4400" b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11325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监考教师须到指定的交卷室交卷，交卷教室为设置在每层楼的考务室。监考过程中突发事件或不明事宜，请联系设置在每层楼的考务人员。</a:t>
            </a:r>
          </a:p>
          <a:p>
            <a:pPr>
              <a:buFontTx/>
              <a:buNone/>
            </a:pP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由于考场较多，为了交卷秩序，我们设置了多个交卷点，请监考教师按照考试材料袋上指定的交卷点交卷。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/>
        </p:nvSpPr>
        <p:spPr bwMode="auto">
          <a:xfrm>
            <a:off x="539750" y="622300"/>
            <a:ext cx="8229600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交卷</a:t>
            </a:r>
            <a:endParaRPr lang="zh-CN" altLang="en-US" sz="4400" b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5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强调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教室信息勿看错；</a:t>
            </a:r>
          </a:p>
          <a:p>
            <a:pPr>
              <a:lnSpc>
                <a:spcPct val="90000"/>
              </a:lnSpc>
            </a:pPr>
            <a:r>
              <a:rPr lang="en-US" altLang="zh-CN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学生两证问题要弄清楚；</a:t>
            </a:r>
          </a:p>
          <a:p>
            <a:pPr>
              <a:lnSpc>
                <a:spcPct val="90000"/>
              </a:lnSpc>
            </a:pPr>
            <a:r>
              <a:rPr lang="en-US" altLang="zh-CN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手机与智能设备需强调并检查；</a:t>
            </a:r>
          </a:p>
          <a:p>
            <a:pPr>
              <a:lnSpc>
                <a:spcPct val="90000"/>
              </a:lnSpc>
            </a:pPr>
            <a:r>
              <a:rPr lang="en-US" altLang="zh-CN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发现作弊行为联系考务，勿自行处理；</a:t>
            </a:r>
          </a:p>
          <a:p>
            <a:pPr>
              <a:lnSpc>
                <a:spcPct val="90000"/>
              </a:lnSpc>
            </a:pPr>
            <a:r>
              <a:rPr lang="en-US" altLang="zh-CN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5.</a:t>
            </a: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不做与监考无关的事；</a:t>
            </a:r>
          </a:p>
          <a:p>
            <a:pPr>
              <a:lnSpc>
                <a:spcPct val="90000"/>
              </a:lnSpc>
            </a:pPr>
            <a:r>
              <a:rPr lang="en-US" altLang="zh-CN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6.</a:t>
            </a: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严格按照监考流程操作；</a:t>
            </a:r>
          </a:p>
          <a:p>
            <a:pPr>
              <a:lnSpc>
                <a:spcPct val="90000"/>
              </a:lnSpc>
            </a:pPr>
            <a:r>
              <a:rPr lang="en-US" altLang="zh-CN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7.</a:t>
            </a: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回卷前需清点数量，并带走考场内所有考试用品。</a:t>
            </a:r>
          </a:p>
          <a:p>
            <a:pPr>
              <a:lnSpc>
                <a:spcPct val="90000"/>
              </a:lnSpc>
            </a:pPr>
            <a:endParaRPr lang="en-US" altLang="zh-CN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90000"/>
              </a:lnSpc>
            </a:pPr>
            <a:endParaRPr lang="zh-CN" altLang="en-US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zh-CN" altLang="en-US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/>
        </p:nvSpPr>
        <p:spPr bwMode="auto">
          <a:xfrm>
            <a:off x="1116013" y="1341438"/>
            <a:ext cx="7056437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7200" b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谢</a:t>
            </a:r>
            <a:r>
              <a:rPr lang="en-US" altLang="zh-CN" sz="7200" b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7200" b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谢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zh-CN" altLang="en-US" sz="7200" b="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2536" y="692696"/>
            <a:ext cx="11305256" cy="5397239"/>
          </a:xfrm>
          <a:prstGeom prst="rect">
            <a:avLst/>
          </a:prstGeom>
        </p:spPr>
      </p:pic>
      <p:sp>
        <p:nvSpPr>
          <p:cNvPr id="3" name="线形标注 2 14"/>
          <p:cNvSpPr>
            <a:spLocks/>
          </p:cNvSpPr>
          <p:nvPr/>
        </p:nvSpPr>
        <p:spPr bwMode="auto">
          <a:xfrm>
            <a:off x="251520" y="4437112"/>
            <a:ext cx="8892480" cy="1296144"/>
          </a:xfrm>
          <a:prstGeom prst="borderCallout2">
            <a:avLst>
              <a:gd name="adj1" fmla="val 53950"/>
              <a:gd name="adj2" fmla="val 126782"/>
              <a:gd name="adj3" fmla="val 50495"/>
              <a:gd name="adj4" fmla="val 136463"/>
              <a:gd name="adj5" fmla="val 44716"/>
              <a:gd name="adj6" fmla="val 136994"/>
            </a:avLst>
          </a:prstGeom>
          <a:noFill/>
          <a:ln w="539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00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752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332656"/>
            <a:ext cx="8856984" cy="7102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64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1340768"/>
            <a:ext cx="871296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    厕所问题：麻烦老师在考生进场前和进场后（开考前</a:t>
            </a:r>
            <a:r>
              <a:rPr lang="en-US" altLang="zh-CN" dirty="0">
                <a:solidFill>
                  <a:schemeClr val="bg1"/>
                </a:solidFill>
                <a:latin typeface="+mn-ea"/>
                <a:ea typeface="+mn-ea"/>
              </a:rPr>
              <a:t>15</a:t>
            </a: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分钟内）两次提醒考生先去上厕所，一旦开考不得中途离场。如考试中考生必须坚持要上厕所，监考老师必须告知考生成绩作</a:t>
            </a:r>
            <a:r>
              <a:rPr lang="en-US" altLang="zh-CN" dirty="0">
                <a:solidFill>
                  <a:schemeClr val="bg1"/>
                </a:solidFill>
                <a:latin typeface="+mn-ea"/>
                <a:ea typeface="+mn-ea"/>
              </a:rPr>
              <a:t>0</a:t>
            </a: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分，并要求考生在“中途离场知情书”上签字，上完厕所带到总考务室（领卷教室）。</a:t>
            </a:r>
            <a:endParaRPr lang="en-US" altLang="zh-CN" dirty="0">
              <a:solidFill>
                <a:schemeClr val="bg1"/>
              </a:solidFill>
              <a:latin typeface="+mn-ea"/>
              <a:ea typeface="+mn-ea"/>
            </a:endParaRPr>
          </a:p>
          <a:p>
            <a:endParaRPr lang="en-US" altLang="zh-CN" dirty="0">
              <a:solidFill>
                <a:schemeClr val="bg1"/>
              </a:solidFill>
              <a:latin typeface="+mn-ea"/>
              <a:ea typeface="+mn-ea"/>
            </a:endParaRPr>
          </a:p>
          <a:p>
            <a:endParaRPr lang="en-US" altLang="zh-CN" dirty="0">
              <a:solidFill>
                <a:schemeClr val="bg1"/>
              </a:solidFill>
              <a:latin typeface="+mn-ea"/>
              <a:ea typeface="+mn-ea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    如发现考生身体不舒服，监考老师须立刻通知医护人员（在总考务室）前往考场进行就诊。如医护人员诊断考生身体确实有问题的，立刻汇报主考。</a:t>
            </a:r>
            <a:endParaRPr lang="en-US" altLang="zh-CN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64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ChangeArrowheads="1"/>
          </p:cNvSpPr>
          <p:nvPr/>
        </p:nvSpPr>
        <p:spPr bwMode="auto">
          <a:xfrm>
            <a:off x="3348038" y="230188"/>
            <a:ext cx="2736850" cy="884237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80808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107950" cap="rnd">
                <a:solidFill>
                  <a:srgbClr val="FF99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考试相关数据</a:t>
            </a:r>
          </a:p>
          <a:p>
            <a:pPr>
              <a:spcBef>
                <a:spcPct val="0"/>
              </a:spcBef>
              <a:buFontTx/>
              <a:buNone/>
            </a:pPr>
            <a:endParaRPr lang="zh-CN" altLang="en-US" sz="240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Rectangle 59"/>
          <p:cNvSpPr>
            <a:spLocks noChangeArrowheads="1"/>
          </p:cNvSpPr>
          <p:nvPr/>
        </p:nvSpPr>
        <p:spPr bwMode="auto">
          <a:xfrm>
            <a:off x="879475" y="2741613"/>
            <a:ext cx="9833266" cy="45720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80808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107950" cap="rnd" cmpd="sng">
                <a:solidFill>
                  <a:srgbClr val="FF99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7728384"/>
              </p:ext>
            </p:extLst>
          </p:nvPr>
        </p:nvGraphicFramePr>
        <p:xfrm>
          <a:off x="395536" y="1122211"/>
          <a:ext cx="8280919" cy="54751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102413">
                  <a:extLst>
                    <a:ext uri="{9D8B030D-6E8A-4147-A177-3AD203B41FA5}">
                      <a16:colId xmlns:a16="http://schemas.microsoft.com/office/drawing/2014/main" val="1838957741"/>
                    </a:ext>
                  </a:extLst>
                </a:gridCol>
                <a:gridCol w="1666439">
                  <a:extLst>
                    <a:ext uri="{9D8B030D-6E8A-4147-A177-3AD203B41FA5}">
                      <a16:colId xmlns:a16="http://schemas.microsoft.com/office/drawing/2014/main" val="536685046"/>
                    </a:ext>
                  </a:extLst>
                </a:gridCol>
                <a:gridCol w="1153689">
                  <a:extLst>
                    <a:ext uri="{9D8B030D-6E8A-4147-A177-3AD203B41FA5}">
                      <a16:colId xmlns:a16="http://schemas.microsoft.com/office/drawing/2014/main" val="3943417138"/>
                    </a:ext>
                  </a:extLst>
                </a:gridCol>
                <a:gridCol w="2179189">
                  <a:extLst>
                    <a:ext uri="{9D8B030D-6E8A-4147-A177-3AD203B41FA5}">
                      <a16:colId xmlns:a16="http://schemas.microsoft.com/office/drawing/2014/main" val="3639953939"/>
                    </a:ext>
                  </a:extLst>
                </a:gridCol>
                <a:gridCol w="2179189">
                  <a:extLst>
                    <a:ext uri="{9D8B030D-6E8A-4147-A177-3AD203B41FA5}">
                      <a16:colId xmlns:a16="http://schemas.microsoft.com/office/drawing/2014/main" val="2013049528"/>
                    </a:ext>
                  </a:extLst>
                </a:gridCol>
              </a:tblGrid>
              <a:tr h="574534"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/>
                          </a:solidFill>
                          <a:effectLst/>
                        </a:rPr>
                        <a:t>考试科目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effectLst/>
                        </a:rPr>
                        <a:t>考试时间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effectLst/>
                        </a:rPr>
                        <a:t>考生人数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effectLst/>
                        </a:rPr>
                        <a:t>考试地点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7090678"/>
                  </a:ext>
                </a:extLst>
              </a:tr>
              <a:tr h="574534">
                <a:tc rowSpan="4"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CET4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r>
                        <a:rPr lang="zh-CN" sz="1600" kern="100" dirty="0">
                          <a:solidFill>
                            <a:schemeClr val="tx1"/>
                          </a:solidFill>
                          <a:effectLst/>
                        </a:rPr>
                        <a:t>月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r>
                        <a:rPr lang="zh-CN" sz="1600" kern="100" dirty="0">
                          <a:solidFill>
                            <a:schemeClr val="tx1"/>
                          </a:solidFill>
                          <a:effectLst/>
                        </a:rPr>
                        <a:t>日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r>
                        <a:rPr lang="zh-CN" sz="1600" kern="100" dirty="0">
                          <a:solidFill>
                            <a:schemeClr val="tx1"/>
                          </a:solidFill>
                          <a:effectLst/>
                        </a:rPr>
                        <a:t>：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</a:rPr>
                        <a:t>00</a:t>
                      </a:r>
                      <a:r>
                        <a:rPr lang="zh-CN" sz="1600" kern="100" dirty="0">
                          <a:solidFill>
                            <a:schemeClr val="tx1"/>
                          </a:solidFill>
                          <a:effectLst/>
                        </a:rPr>
                        <a:t>—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r>
                        <a:rPr lang="zh-CN" sz="1600" kern="100" dirty="0">
                          <a:solidFill>
                            <a:schemeClr val="tx1"/>
                          </a:solidFill>
                          <a:effectLst/>
                        </a:rPr>
                        <a:t>：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</a:rPr>
                        <a:t>6132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/>
                          </a:solidFill>
                          <a:effectLst/>
                        </a:rPr>
                        <a:t>东校区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32</a:t>
                      </a:r>
                      <a:r>
                        <a:rPr lang="zh-CN" sz="1600" kern="100">
                          <a:solidFill>
                            <a:schemeClr val="tx1"/>
                          </a:solidFill>
                          <a:effectLst/>
                        </a:rPr>
                        <a:t>号教学楼</a:t>
                      </a: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1-5</a:t>
                      </a:r>
                      <a:r>
                        <a:rPr lang="zh-CN" sz="1600" kern="100">
                          <a:solidFill>
                            <a:schemeClr val="tx1"/>
                          </a:solidFill>
                          <a:effectLst/>
                        </a:rPr>
                        <a:t>层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98610381"/>
                  </a:ext>
                </a:extLst>
              </a:tr>
              <a:tr h="5745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effectLst/>
                        </a:rPr>
                        <a:t>中校区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r>
                        <a:rPr lang="zh-CN" sz="1600" kern="100">
                          <a:solidFill>
                            <a:schemeClr val="tx1"/>
                          </a:solidFill>
                          <a:effectLst/>
                        </a:rPr>
                        <a:t>号教学楼</a:t>
                      </a: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1-5</a:t>
                      </a:r>
                      <a:r>
                        <a:rPr lang="zh-CN" sz="1600" kern="100">
                          <a:solidFill>
                            <a:schemeClr val="tx1"/>
                          </a:solidFill>
                          <a:effectLst/>
                        </a:rPr>
                        <a:t>层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44417249"/>
                  </a:ext>
                </a:extLst>
              </a:tr>
              <a:tr h="5745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/>
                          </a:solidFill>
                          <a:effectLst/>
                        </a:rPr>
                        <a:t>东校区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r>
                        <a:rPr lang="zh-CN" sz="1600" kern="100">
                          <a:solidFill>
                            <a:schemeClr val="tx1"/>
                          </a:solidFill>
                          <a:effectLst/>
                        </a:rPr>
                        <a:t>号教学楼</a:t>
                      </a: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1-4</a:t>
                      </a:r>
                      <a:r>
                        <a:rPr lang="zh-CN" sz="1600" kern="100">
                          <a:solidFill>
                            <a:schemeClr val="tx1"/>
                          </a:solidFill>
                          <a:effectLst/>
                        </a:rPr>
                        <a:t>层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23677173"/>
                  </a:ext>
                </a:extLst>
              </a:tr>
              <a:tr h="27518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/>
                          </a:solidFill>
                          <a:effectLst/>
                        </a:rPr>
                        <a:t>西校区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r>
                        <a:rPr lang="zh-CN" sz="1600" kern="100">
                          <a:solidFill>
                            <a:schemeClr val="tx1"/>
                          </a:solidFill>
                          <a:effectLst/>
                        </a:rPr>
                        <a:t>号教学楼</a:t>
                      </a: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1-5</a:t>
                      </a:r>
                      <a:r>
                        <a:rPr lang="zh-CN" sz="1600" kern="100">
                          <a:solidFill>
                            <a:schemeClr val="tx1"/>
                          </a:solidFill>
                          <a:effectLst/>
                        </a:rPr>
                        <a:t>层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33786848"/>
                  </a:ext>
                </a:extLst>
              </a:tr>
              <a:tr h="574534">
                <a:tc rowSpan="2"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CET6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r>
                        <a:rPr lang="zh-CN" sz="1600" kern="100">
                          <a:solidFill>
                            <a:schemeClr val="tx1"/>
                          </a:solidFill>
                          <a:effectLst/>
                        </a:rPr>
                        <a:t>月</a:t>
                      </a: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r>
                        <a:rPr lang="zh-CN" sz="1600" kern="100">
                          <a:solidFill>
                            <a:schemeClr val="tx1"/>
                          </a:solidFill>
                          <a:effectLst/>
                        </a:rPr>
                        <a:t>日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r>
                        <a:rPr lang="zh-CN" sz="1600" kern="100">
                          <a:solidFill>
                            <a:schemeClr val="tx1"/>
                          </a:solidFill>
                          <a:effectLst/>
                        </a:rPr>
                        <a:t>：</a:t>
                      </a: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00</a:t>
                      </a:r>
                      <a:r>
                        <a:rPr lang="zh-CN" sz="1600" kern="100">
                          <a:solidFill>
                            <a:schemeClr val="tx1"/>
                          </a:solidFill>
                          <a:effectLst/>
                        </a:rPr>
                        <a:t>—</a:t>
                      </a: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17</a:t>
                      </a:r>
                      <a:r>
                        <a:rPr lang="zh-CN" sz="1600" kern="100">
                          <a:solidFill>
                            <a:schemeClr val="tx1"/>
                          </a:solidFill>
                          <a:effectLst/>
                        </a:rPr>
                        <a:t>：</a:t>
                      </a: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25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4392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/>
                          </a:solidFill>
                          <a:effectLst/>
                        </a:rPr>
                        <a:t>东校区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32</a:t>
                      </a:r>
                      <a:r>
                        <a:rPr lang="zh-CN" sz="1600" kern="100">
                          <a:solidFill>
                            <a:schemeClr val="tx1"/>
                          </a:solidFill>
                          <a:effectLst/>
                        </a:rPr>
                        <a:t>号教学楼</a:t>
                      </a: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1-5</a:t>
                      </a:r>
                      <a:r>
                        <a:rPr lang="zh-CN" sz="1600" kern="100">
                          <a:solidFill>
                            <a:schemeClr val="tx1"/>
                          </a:solidFill>
                          <a:effectLst/>
                        </a:rPr>
                        <a:t>层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57705935"/>
                  </a:ext>
                </a:extLst>
              </a:tr>
              <a:tr h="5745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/>
                          </a:solidFill>
                          <a:effectLst/>
                        </a:rPr>
                        <a:t>中校区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r>
                        <a:rPr lang="zh-CN" sz="1600" kern="100">
                          <a:solidFill>
                            <a:schemeClr val="tx1"/>
                          </a:solidFill>
                          <a:effectLst/>
                        </a:rPr>
                        <a:t>号教学楼</a:t>
                      </a: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1-5</a:t>
                      </a:r>
                      <a:r>
                        <a:rPr lang="zh-CN" sz="1600" kern="100">
                          <a:solidFill>
                            <a:schemeClr val="tx1"/>
                          </a:solidFill>
                          <a:effectLst/>
                        </a:rPr>
                        <a:t>层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7125158"/>
                  </a:ext>
                </a:extLst>
              </a:tr>
              <a:tr h="876375"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CET3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r>
                        <a:rPr lang="zh-CN" sz="1600" kern="100">
                          <a:solidFill>
                            <a:schemeClr val="tx1"/>
                          </a:solidFill>
                          <a:effectLst/>
                        </a:rPr>
                        <a:t>月</a:t>
                      </a: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r>
                        <a:rPr lang="zh-CN" sz="1600" kern="100">
                          <a:solidFill>
                            <a:schemeClr val="tx1"/>
                          </a:solidFill>
                          <a:effectLst/>
                        </a:rPr>
                        <a:t>日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r>
                        <a:rPr lang="zh-CN" sz="1600" kern="100">
                          <a:solidFill>
                            <a:schemeClr val="tx1"/>
                          </a:solidFill>
                          <a:effectLst/>
                        </a:rPr>
                        <a:t>：</a:t>
                      </a: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00</a:t>
                      </a:r>
                      <a:r>
                        <a:rPr lang="zh-CN" sz="1600" kern="100">
                          <a:solidFill>
                            <a:schemeClr val="tx1"/>
                          </a:solidFill>
                          <a:effectLst/>
                        </a:rPr>
                        <a:t>—</a:t>
                      </a: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r>
                        <a:rPr lang="zh-CN" sz="1600" kern="100">
                          <a:solidFill>
                            <a:schemeClr val="tx1"/>
                          </a:solidFill>
                          <a:effectLst/>
                        </a:rPr>
                        <a:t>：</a:t>
                      </a: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1217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/>
                          </a:solidFill>
                          <a:effectLst/>
                        </a:rPr>
                        <a:t>东校区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</a:rPr>
                        <a:t>32</a:t>
                      </a:r>
                      <a:r>
                        <a:rPr lang="zh-CN" sz="1600" kern="100" dirty="0">
                          <a:solidFill>
                            <a:schemeClr val="tx1"/>
                          </a:solidFill>
                          <a:effectLst/>
                        </a:rPr>
                        <a:t>号教学楼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</a:rPr>
                        <a:t>1-3</a:t>
                      </a:r>
                      <a:r>
                        <a:rPr lang="zh-CN" sz="1600" kern="100" dirty="0">
                          <a:solidFill>
                            <a:schemeClr val="tx1"/>
                          </a:solidFill>
                          <a:effectLst/>
                        </a:rPr>
                        <a:t>层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08525766"/>
                  </a:ext>
                </a:extLst>
              </a:tr>
              <a:tr h="876375"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NSS8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12</a:t>
                      </a:r>
                      <a:r>
                        <a:rPr lang="zh-CN" sz="1600" kern="100">
                          <a:solidFill>
                            <a:schemeClr val="tx1"/>
                          </a:solidFill>
                          <a:effectLst/>
                        </a:rPr>
                        <a:t>月</a:t>
                      </a: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r>
                        <a:rPr lang="zh-CN" sz="1600" kern="100">
                          <a:solidFill>
                            <a:schemeClr val="tx1"/>
                          </a:solidFill>
                          <a:effectLst/>
                        </a:rPr>
                        <a:t>日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r>
                        <a:rPr lang="zh-CN" sz="1600" kern="100">
                          <a:solidFill>
                            <a:schemeClr val="tx1"/>
                          </a:solidFill>
                          <a:effectLst/>
                        </a:rPr>
                        <a:t>：</a:t>
                      </a: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r>
                        <a:rPr lang="zh-CN" sz="1600" kern="100">
                          <a:solidFill>
                            <a:schemeClr val="tx1"/>
                          </a:solidFill>
                          <a:effectLst/>
                        </a:rPr>
                        <a:t>—</a:t>
                      </a: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r>
                        <a:rPr lang="zh-CN" sz="1600" kern="100">
                          <a:solidFill>
                            <a:schemeClr val="tx1"/>
                          </a:solidFill>
                          <a:effectLst/>
                        </a:rPr>
                        <a:t>：</a:t>
                      </a: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50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effectLst/>
                        </a:rPr>
                        <a:t>32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solidFill>
                            <a:schemeClr val="tx1"/>
                          </a:solidFill>
                          <a:effectLst/>
                        </a:rPr>
                        <a:t>东校区</a:t>
                      </a:r>
                      <a:endParaRPr lang="zh-CN" sz="105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</a:rPr>
                        <a:t>32</a:t>
                      </a:r>
                      <a:r>
                        <a:rPr lang="zh-CN" sz="1600" kern="100" dirty="0">
                          <a:solidFill>
                            <a:schemeClr val="tx1"/>
                          </a:solidFill>
                          <a:effectLst/>
                        </a:rPr>
                        <a:t>号教学楼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r>
                        <a:rPr lang="zh-CN" sz="1600" kern="100" dirty="0">
                          <a:solidFill>
                            <a:schemeClr val="tx1"/>
                          </a:solidFill>
                          <a:effectLst/>
                        </a:rPr>
                        <a:t>层</a:t>
                      </a:r>
                      <a:endParaRPr lang="zh-CN" sz="105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7380588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r>
              <a:rPr lang="zh-CN" altLang="en-US" sz="36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领卷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3100388"/>
            <a:ext cx="8134350" cy="316865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2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一共有</a:t>
            </a:r>
            <a:r>
              <a:rPr lang="en-US" altLang="zh-CN" sz="2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2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</a:t>
            </a:r>
            <a:r>
              <a: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领卷教室</a:t>
            </a:r>
            <a:r>
              <a:rPr lang="zh-CN" altLang="zh-CN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endParaRPr lang="en-US" altLang="zh-CN" sz="2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buFontTx/>
              <a:buNone/>
            </a:pPr>
            <a:r>
              <a:rPr lang="zh-CN" altLang="zh-CN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－</a:t>
            </a:r>
            <a:r>
              <a:rPr lang="zh-CN" altLang="zh-CN" sz="2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215</a:t>
            </a:r>
            <a:r>
              <a: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（中校区</a:t>
            </a:r>
            <a:r>
              <a:rPr lang="zh-CN" altLang="en-US" sz="2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en-US" altLang="zh-CN" sz="2800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buFontTx/>
              <a:buNone/>
            </a:pPr>
            <a:r>
              <a:rPr lang="zh-CN" altLang="zh-CN" sz="2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32</a:t>
            </a:r>
            <a:r>
              <a: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－</a:t>
            </a:r>
            <a:r>
              <a:rPr lang="zh-CN" altLang="zh-CN" sz="2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101</a:t>
            </a:r>
            <a:r>
              <a:rPr lang="zh-CN" altLang="en-US" sz="2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32-201</a:t>
            </a:r>
            <a:r>
              <a:rPr lang="zh-CN" altLang="en-US" sz="2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东校区）</a:t>
            </a:r>
            <a:endParaRPr lang="en-US" altLang="zh-CN" sz="2800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buFontTx/>
              <a:buNone/>
            </a:pPr>
            <a:r>
              <a:rPr lang="zh-CN" altLang="zh-CN" sz="2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30</a:t>
            </a:r>
            <a:r>
              <a:rPr lang="zh-CN" altLang="zh-CN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-</a:t>
            </a:r>
            <a:r>
              <a:rPr lang="zh-CN" altLang="zh-CN" sz="2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102</a:t>
            </a:r>
            <a:r>
              <a:rPr lang="zh-CN" altLang="en-US" sz="2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30-105</a:t>
            </a:r>
            <a:r>
              <a:rPr lang="zh-CN" altLang="en-US" sz="2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东校区）</a:t>
            </a:r>
            <a:r>
              <a:rPr lang="en-US" altLang="zh-CN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;</a:t>
            </a:r>
          </a:p>
          <a:p>
            <a:pPr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注意：</a:t>
            </a:r>
            <a:endParaRPr lang="en-US" altLang="zh-CN" sz="2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buFontTx/>
              <a:buNone/>
            </a:pPr>
            <a:r>
              <a:rPr lang="en-US" altLang="zh-CN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请自带饮水或水杯，每幢楼都有开水房；</a:t>
            </a:r>
            <a:endParaRPr lang="en-US" altLang="zh-CN" sz="2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buFontTx/>
              <a:buNone/>
            </a:pPr>
            <a:r>
              <a:rPr lang="zh-CN" altLang="en-US" sz="28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endParaRPr lang="zh-CN" altLang="en-US" sz="2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919163" y="1430338"/>
            <a:ext cx="7470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240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827088" y="1268413"/>
            <a:ext cx="7561262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en-US" altLang="zh-CN" sz="2800" b="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15</a:t>
            </a:r>
            <a:r>
              <a:rPr lang="zh-CN" altLang="en-US" sz="2800" b="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日上午</a:t>
            </a:r>
            <a:r>
              <a:rPr lang="zh-CN" altLang="en-US" sz="2800" b="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8:15、下午14:15；</a:t>
            </a:r>
            <a:r>
              <a:rPr lang="en-US" altLang="zh-CN" sz="2800" b="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16</a:t>
            </a:r>
            <a:r>
              <a:rPr lang="zh-CN" altLang="en-US" sz="2800" b="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日</a:t>
            </a:r>
            <a:r>
              <a:rPr lang="zh-CN" altLang="en-US" sz="2800" b="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上午</a:t>
            </a:r>
            <a:r>
              <a:rPr lang="en-US" altLang="zh-CN" sz="2800" b="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8:15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所有监考老师按时</a:t>
            </a:r>
            <a:r>
              <a:rPr lang="zh-CN" altLang="en-US" sz="2800" b="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到规定领卷</a:t>
            </a:r>
            <a:r>
              <a:rPr lang="zh-CN" altLang="en-US" sz="2800" b="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教室就坐，试卷一旦领取</a:t>
            </a:r>
            <a:r>
              <a:rPr lang="zh-CN" altLang="en-US" sz="2800" b="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后，必须直接到考场 </a:t>
            </a:r>
            <a:r>
              <a:rPr lang="en-US" altLang="zh-CN" sz="2800" b="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800" b="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领卷证无教室信息</a:t>
            </a:r>
            <a:r>
              <a:rPr lang="en-US" altLang="zh-CN" sz="2800" b="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800" b="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800" b="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材料袋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400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中途离场知情书</a:t>
            </a:r>
            <a:endParaRPr lang="en-US" altLang="zh-CN" sz="24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缺考违纪记录单</a:t>
            </a:r>
            <a:r>
              <a:rPr lang="zh-CN" altLang="en-US" sz="2400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（三级的在试卷袋内）</a:t>
            </a:r>
          </a:p>
          <a:p>
            <a:pPr>
              <a:lnSpc>
                <a:spcPct val="9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板书、考务室清单</a:t>
            </a:r>
          </a:p>
          <a:p>
            <a:pPr>
              <a:lnSpc>
                <a:spcPct val="9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监考操作规程单     </a:t>
            </a:r>
          </a:p>
          <a:p>
            <a:pPr>
              <a:lnSpc>
                <a:spcPct val="9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考生签到表</a:t>
            </a:r>
          </a:p>
          <a:p>
            <a:pPr>
              <a:lnSpc>
                <a:spcPct val="9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考生照片表</a:t>
            </a:r>
          </a:p>
          <a:p>
            <a:pPr>
              <a:lnSpc>
                <a:spcPct val="9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桌贴（</a:t>
            </a:r>
            <a:r>
              <a:rPr lang="en-US" altLang="zh-CN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400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张）</a:t>
            </a:r>
            <a:endParaRPr lang="zh-CN" altLang="en-US" sz="24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监考证（</a:t>
            </a:r>
            <a:r>
              <a:rPr lang="en-US" altLang="zh-CN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张）</a:t>
            </a:r>
            <a:endParaRPr lang="en-US" altLang="zh-CN" sz="24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笔袋（水笔、自动铅笔、水笔芯、铅笔芯、橡皮）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拿到材料袋后</a:t>
            </a:r>
            <a:r>
              <a:rPr lang="en-US" altLang="zh-CN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麻烦监考老师先检查袋内材料是否齐全，如有遗漏立刻联系考务人员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ea-1">
  <a:themeElements>
    <a:clrScheme name="neea-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neea-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CC99"/>
        </a:solidFill>
        <a:ln w="107950" cap="rnd" cmpd="sng" algn="ctr">
          <a:solidFill>
            <a:srgbClr val="FF9900"/>
          </a:solidFill>
          <a:prstDash val="sysDot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4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CC99"/>
        </a:solidFill>
        <a:ln w="107950" cap="rnd" cmpd="sng" algn="ctr">
          <a:solidFill>
            <a:srgbClr val="FF9900"/>
          </a:solidFill>
          <a:prstDash val="sysDot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24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neea-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ea-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ea-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ea-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ea-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ea-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ea-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ea-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ea-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ea-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ea-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ea-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中心ＶＩ设计</Template>
  <TotalTime>3809</TotalTime>
  <Pages>0</Pages>
  <Words>2029</Words>
  <Characters>0</Characters>
  <Application>Microsoft Office PowerPoint</Application>
  <DocSecurity>0</DocSecurity>
  <PresentationFormat>全屏显示(4:3)</PresentationFormat>
  <Lines>0</Lines>
  <Paragraphs>210</Paragraphs>
  <Slides>33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5" baseType="lpstr">
      <vt:lpstr>黑体</vt:lpstr>
      <vt:lpstr>华文楷体</vt:lpstr>
      <vt:lpstr>华文中宋</vt:lpstr>
      <vt:lpstr>楷体</vt:lpstr>
      <vt:lpstr>楷体_GB2312</vt:lpstr>
      <vt:lpstr>宋体</vt:lpstr>
      <vt:lpstr>Arial</vt:lpstr>
      <vt:lpstr>Arial Black</vt:lpstr>
      <vt:lpstr>Calibri</vt:lpstr>
      <vt:lpstr>Times New Roman</vt:lpstr>
      <vt:lpstr>Wingdings</vt:lpstr>
      <vt:lpstr>neea-1</vt:lpstr>
      <vt:lpstr>2018年下半年外语等级考试 监考培训 （18下半年新版）</vt:lpstr>
      <vt:lpstr>两证问题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领卷</vt:lpstr>
      <vt:lpstr>材料袋</vt:lpstr>
      <vt:lpstr>四六级监考流程</vt:lpstr>
      <vt:lpstr>PowerPoint 演示文稿</vt:lpstr>
      <vt:lpstr>学生进场</vt:lpstr>
      <vt:lpstr>PowerPoint 演示文稿</vt:lpstr>
      <vt:lpstr>PowerPoint 演示文稿</vt:lpstr>
      <vt:lpstr>使用金属探测仪</vt:lpstr>
      <vt:lpstr>PowerPoint 演示文稿</vt:lpstr>
      <vt:lpstr>2次提醒确认工作（新增）</vt:lpstr>
      <vt:lpstr>常见问题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常见问题之三</vt:lpstr>
      <vt:lpstr>PowerPoint 演示文稿</vt:lpstr>
      <vt:lpstr>PowerPoint 演示文稿</vt:lpstr>
      <vt:lpstr>强调</vt:lpstr>
      <vt:lpstr>PowerPoint 演示文稿</vt:lpstr>
    </vt:vector>
  </TitlesOfParts>
  <Manager/>
  <Company>NEEA</Company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大学英语四六级考试考务会</dc:title>
  <dc:subject/>
  <dc:creator>王伟</dc:creator>
  <cp:keywords/>
  <dc:description/>
  <cp:lastModifiedBy>佳乐</cp:lastModifiedBy>
  <cp:revision>1191</cp:revision>
  <cp:lastPrinted>1899-12-30T00:00:00Z</cp:lastPrinted>
  <dcterms:created xsi:type="dcterms:W3CDTF">2005-07-20T01:25:36Z</dcterms:created>
  <dcterms:modified xsi:type="dcterms:W3CDTF">2018-12-14T02:54:31Z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2052-6.6.0.2877</vt:lpwstr>
  </property>
</Properties>
</file>